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5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7" r:id="rId29"/>
    <p:sldId id="284" r:id="rId30"/>
    <p:sldId id="285" r:id="rId31"/>
    <p:sldId id="288" r:id="rId32"/>
    <p:sldId id="286" r:id="rId33"/>
    <p:sldId id="289" r:id="rId34"/>
    <p:sldId id="290" r:id="rId35"/>
    <p:sldId id="292" r:id="rId36"/>
    <p:sldId id="293" r:id="rId37"/>
    <p:sldId id="294" r:id="rId38"/>
    <p:sldId id="295" r:id="rId39"/>
    <p:sldId id="291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6F7A8C-A896-4FCE-A759-4A1EDAF1B7FD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sl-SI"/>
        </a:p>
      </dgm:t>
    </dgm:pt>
    <dgm:pt modelId="{E23468FC-488E-4F74-9042-65227D3268C5}">
      <dgm:prSet phldrT="[besedilo]"/>
      <dgm:spPr/>
      <dgm:t>
        <a:bodyPr/>
        <a:lstStyle/>
        <a:p>
          <a:r>
            <a:rPr lang="sl-SI" dirty="0"/>
            <a:t>FMEA</a:t>
          </a:r>
        </a:p>
      </dgm:t>
    </dgm:pt>
    <dgm:pt modelId="{FE6FCC76-1AAF-4628-BD20-20C823666DDA}" type="parTrans" cxnId="{39E23769-EC55-4E1F-9705-9137F5069D27}">
      <dgm:prSet/>
      <dgm:spPr/>
      <dgm:t>
        <a:bodyPr/>
        <a:lstStyle/>
        <a:p>
          <a:endParaRPr lang="sl-SI"/>
        </a:p>
      </dgm:t>
    </dgm:pt>
    <dgm:pt modelId="{60E0C728-5101-49FD-A0E7-05143754F7DA}" type="sibTrans" cxnId="{39E23769-EC55-4E1F-9705-9137F5069D27}">
      <dgm:prSet/>
      <dgm:spPr/>
      <dgm:t>
        <a:bodyPr/>
        <a:lstStyle/>
        <a:p>
          <a:r>
            <a:rPr lang="sl-SI" dirty="0"/>
            <a:t>Planiranje kakovosti</a:t>
          </a:r>
        </a:p>
      </dgm:t>
    </dgm:pt>
    <dgm:pt modelId="{9F54C175-7C93-4A27-8800-0A0745CAC2C2}">
      <dgm:prSet phldrT="[besedilo]"/>
      <dgm:spPr/>
      <dgm:t>
        <a:bodyPr/>
        <a:lstStyle/>
        <a:p>
          <a:r>
            <a:rPr lang="sl-SI" dirty="0"/>
            <a:t>Priprava na serijo</a:t>
          </a:r>
        </a:p>
      </dgm:t>
    </dgm:pt>
    <dgm:pt modelId="{550C7F41-FD97-4DFC-83C5-E3A596F98A0D}" type="parTrans" cxnId="{7A97A54C-654E-4FBE-A547-89B8DA8F7CF2}">
      <dgm:prSet/>
      <dgm:spPr/>
      <dgm:t>
        <a:bodyPr/>
        <a:lstStyle/>
        <a:p>
          <a:endParaRPr lang="sl-SI"/>
        </a:p>
      </dgm:t>
    </dgm:pt>
    <dgm:pt modelId="{2877D613-5E11-4377-82CC-A02899A8A6D3}" type="sibTrans" cxnId="{7A97A54C-654E-4FBE-A547-89B8DA8F7CF2}">
      <dgm:prSet/>
      <dgm:spPr/>
      <dgm:t>
        <a:bodyPr/>
        <a:lstStyle/>
        <a:p>
          <a:r>
            <a:rPr lang="sl-SI" dirty="0"/>
            <a:t>Odgovornost za proizvod</a:t>
          </a:r>
        </a:p>
      </dgm:t>
    </dgm:pt>
    <dgm:pt modelId="{373D9426-35A0-4097-9C12-7DB0EC74F56C}">
      <dgm:prSet phldrT="[besedilo]"/>
      <dgm:spPr/>
      <dgm:t>
        <a:bodyPr/>
        <a:lstStyle/>
        <a:p>
          <a:r>
            <a:rPr lang="sl-SI" dirty="0"/>
            <a:t>Obvladovanje dobaviteljev</a:t>
          </a:r>
        </a:p>
      </dgm:t>
    </dgm:pt>
    <dgm:pt modelId="{ADC8EDED-6B4D-4FAA-8BD9-C96BB748CA9E}" type="parTrans" cxnId="{796CD0B2-91CB-4190-86F5-CE5CE845E410}">
      <dgm:prSet/>
      <dgm:spPr/>
      <dgm:t>
        <a:bodyPr/>
        <a:lstStyle/>
        <a:p>
          <a:endParaRPr lang="sl-SI"/>
        </a:p>
      </dgm:t>
    </dgm:pt>
    <dgm:pt modelId="{686F0B29-15B0-429A-A225-B6E3A67AC139}" type="sibTrans" cxnId="{796CD0B2-91CB-4190-86F5-CE5CE845E410}">
      <dgm:prSet/>
      <dgm:spPr/>
      <dgm:t>
        <a:bodyPr/>
        <a:lstStyle/>
        <a:p>
          <a:r>
            <a:rPr lang="sl-SI" dirty="0"/>
            <a:t>Obdelava reklamacij</a:t>
          </a:r>
        </a:p>
      </dgm:t>
    </dgm:pt>
    <dgm:pt modelId="{D5A5419C-1BA1-4291-8B81-51B0EF921185}">
      <dgm:prSet/>
      <dgm:spPr/>
      <dgm:t>
        <a:bodyPr/>
        <a:lstStyle/>
        <a:p>
          <a:r>
            <a:rPr lang="sl-SI" dirty="0"/>
            <a:t>Stalno napredovanje</a:t>
          </a:r>
        </a:p>
      </dgm:t>
    </dgm:pt>
    <dgm:pt modelId="{2CD25F24-06F3-48DE-94E4-4B8DD6309738}" type="parTrans" cxnId="{ADA82184-AED2-41B3-844B-7BEB357986C0}">
      <dgm:prSet/>
      <dgm:spPr/>
      <dgm:t>
        <a:bodyPr/>
        <a:lstStyle/>
        <a:p>
          <a:endParaRPr lang="sl-SI"/>
        </a:p>
      </dgm:t>
    </dgm:pt>
    <dgm:pt modelId="{89B3913A-53BF-4DFE-9D75-53077F1E5412}" type="sibTrans" cxnId="{ADA82184-AED2-41B3-844B-7BEB357986C0}">
      <dgm:prSet/>
      <dgm:spPr/>
      <dgm:t>
        <a:bodyPr/>
        <a:lstStyle/>
        <a:p>
          <a:r>
            <a:rPr lang="sl-SI" dirty="0"/>
            <a:t>Oblikovanje cene</a:t>
          </a:r>
        </a:p>
      </dgm:t>
    </dgm:pt>
    <dgm:pt modelId="{14CB5AA4-78FA-4B52-BDD3-7E012F3EACF0}" type="pres">
      <dgm:prSet presAssocID="{B86F7A8C-A896-4FCE-A759-4A1EDAF1B7FD}" presName="Name0" presStyleCnt="0">
        <dgm:presLayoutVars>
          <dgm:chMax/>
          <dgm:chPref/>
          <dgm:dir/>
          <dgm:animLvl val="lvl"/>
        </dgm:presLayoutVars>
      </dgm:prSet>
      <dgm:spPr/>
    </dgm:pt>
    <dgm:pt modelId="{903A5ABC-DE43-4A34-A955-F327AAA2A90D}" type="pres">
      <dgm:prSet presAssocID="{E23468FC-488E-4F74-9042-65227D3268C5}" presName="composite" presStyleCnt="0"/>
      <dgm:spPr/>
    </dgm:pt>
    <dgm:pt modelId="{0999C462-62D9-408F-A1C1-BC03621A0647}" type="pres">
      <dgm:prSet presAssocID="{E23468FC-488E-4F74-9042-65227D3268C5}" presName="Parent1" presStyleLbl="node1" presStyleIdx="0" presStyleCnt="8" custLinFactNeighborX="-52925" custLinFactNeighborY="84416">
        <dgm:presLayoutVars>
          <dgm:chMax val="1"/>
          <dgm:chPref val="1"/>
          <dgm:bulletEnabled val="1"/>
        </dgm:presLayoutVars>
      </dgm:prSet>
      <dgm:spPr/>
    </dgm:pt>
    <dgm:pt modelId="{E7EA9108-F88E-4070-BDC4-81E2E24B1777}" type="pres">
      <dgm:prSet presAssocID="{E23468FC-488E-4F74-9042-65227D3268C5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96028916-F646-42E4-9F64-257039DF22AF}" type="pres">
      <dgm:prSet presAssocID="{E23468FC-488E-4F74-9042-65227D3268C5}" presName="BalanceSpacing" presStyleCnt="0"/>
      <dgm:spPr/>
    </dgm:pt>
    <dgm:pt modelId="{AB9A9D87-71A1-4C48-90AF-4FAC56152C25}" type="pres">
      <dgm:prSet presAssocID="{E23468FC-488E-4F74-9042-65227D3268C5}" presName="BalanceSpacing1" presStyleCnt="0"/>
      <dgm:spPr/>
    </dgm:pt>
    <dgm:pt modelId="{3720FC8A-C91F-4DCD-97F7-AFFB88275AA2}" type="pres">
      <dgm:prSet presAssocID="{60E0C728-5101-49FD-A0E7-05143754F7DA}" presName="Accent1Text" presStyleLbl="node1" presStyleIdx="1" presStyleCnt="8" custLinFactNeighborX="-50965" custLinFactNeighborY="84061"/>
      <dgm:spPr/>
    </dgm:pt>
    <dgm:pt modelId="{C1839F09-3A55-42DF-B7EA-113E590C8098}" type="pres">
      <dgm:prSet presAssocID="{60E0C728-5101-49FD-A0E7-05143754F7DA}" presName="spaceBetweenRectangles" presStyleCnt="0"/>
      <dgm:spPr/>
    </dgm:pt>
    <dgm:pt modelId="{35D16DA0-C128-43C4-B6F6-EF93BFEF3F40}" type="pres">
      <dgm:prSet presAssocID="{9F54C175-7C93-4A27-8800-0A0745CAC2C2}" presName="composite" presStyleCnt="0"/>
      <dgm:spPr/>
    </dgm:pt>
    <dgm:pt modelId="{127738F2-D2AD-4988-A8E0-E5B047D3BE5B}" type="pres">
      <dgm:prSet presAssocID="{9F54C175-7C93-4A27-8800-0A0745CAC2C2}" presName="Parent1" presStyleLbl="node1" presStyleIdx="2" presStyleCnt="8" custLinFactX="61913" custLinFactNeighborX="100000" custLinFactNeighborY="84414">
        <dgm:presLayoutVars>
          <dgm:chMax val="1"/>
          <dgm:chPref val="1"/>
          <dgm:bulletEnabled val="1"/>
        </dgm:presLayoutVars>
      </dgm:prSet>
      <dgm:spPr/>
    </dgm:pt>
    <dgm:pt modelId="{751F043D-CE8E-4984-95ED-2B7AC3B9B1C8}" type="pres">
      <dgm:prSet presAssocID="{9F54C175-7C93-4A27-8800-0A0745CAC2C2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E8714555-499B-4474-8F51-B6156C641C48}" type="pres">
      <dgm:prSet presAssocID="{9F54C175-7C93-4A27-8800-0A0745CAC2C2}" presName="BalanceSpacing" presStyleCnt="0"/>
      <dgm:spPr/>
    </dgm:pt>
    <dgm:pt modelId="{2CE5E68D-6422-410F-8D10-068C8328D494}" type="pres">
      <dgm:prSet presAssocID="{9F54C175-7C93-4A27-8800-0A0745CAC2C2}" presName="BalanceSpacing1" presStyleCnt="0"/>
      <dgm:spPr/>
    </dgm:pt>
    <dgm:pt modelId="{29D6C82D-D517-49ED-91A4-2C111B1E04DB}" type="pres">
      <dgm:prSet presAssocID="{2877D613-5E11-4377-82CC-A02899A8A6D3}" presName="Accent1Text" presStyleLbl="node1" presStyleIdx="3" presStyleCnt="8"/>
      <dgm:spPr/>
    </dgm:pt>
    <dgm:pt modelId="{0308D01E-89B6-404A-BBF5-7252B9990F2F}" type="pres">
      <dgm:prSet presAssocID="{2877D613-5E11-4377-82CC-A02899A8A6D3}" presName="spaceBetweenRectangles" presStyleCnt="0"/>
      <dgm:spPr/>
    </dgm:pt>
    <dgm:pt modelId="{07ED27A2-22FE-47CB-99E7-44AFE8863A5F}" type="pres">
      <dgm:prSet presAssocID="{D5A5419C-1BA1-4291-8B81-51B0EF921185}" presName="composite" presStyleCnt="0"/>
      <dgm:spPr/>
    </dgm:pt>
    <dgm:pt modelId="{25FCE5A7-D1FE-442C-91D8-48AC7B8CEC7A}" type="pres">
      <dgm:prSet presAssocID="{D5A5419C-1BA1-4291-8B81-51B0EF921185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</dgm:pt>
    <dgm:pt modelId="{E773A138-8BA4-4505-BFB1-FA19C8DB5351}" type="pres">
      <dgm:prSet presAssocID="{D5A5419C-1BA1-4291-8B81-51B0EF921185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F18A7498-6054-4E7B-82C1-0193BA4447A2}" type="pres">
      <dgm:prSet presAssocID="{D5A5419C-1BA1-4291-8B81-51B0EF921185}" presName="BalanceSpacing" presStyleCnt="0"/>
      <dgm:spPr/>
    </dgm:pt>
    <dgm:pt modelId="{EF2F6425-36FC-4FC4-B7F7-FED6752AB8CF}" type="pres">
      <dgm:prSet presAssocID="{D5A5419C-1BA1-4291-8B81-51B0EF921185}" presName="BalanceSpacing1" presStyleCnt="0"/>
      <dgm:spPr/>
    </dgm:pt>
    <dgm:pt modelId="{C1396535-225F-496B-AA2F-B991821962AB}" type="pres">
      <dgm:prSet presAssocID="{89B3913A-53BF-4DFE-9D75-53077F1E5412}" presName="Accent1Text" presStyleLbl="node1" presStyleIdx="5" presStyleCnt="8"/>
      <dgm:spPr/>
    </dgm:pt>
    <dgm:pt modelId="{3E76C8DE-7A04-4C6A-BCC8-2480A8424F98}" type="pres">
      <dgm:prSet presAssocID="{89B3913A-53BF-4DFE-9D75-53077F1E5412}" presName="spaceBetweenRectangles" presStyleCnt="0"/>
      <dgm:spPr/>
    </dgm:pt>
    <dgm:pt modelId="{477CAA9F-EFF2-4948-B7D6-E8C51E1BA3B9}" type="pres">
      <dgm:prSet presAssocID="{373D9426-35A0-4097-9C12-7DB0EC74F56C}" presName="composite" presStyleCnt="0"/>
      <dgm:spPr/>
    </dgm:pt>
    <dgm:pt modelId="{8503A157-50FF-4D44-A42E-42D6B329B667}" type="pres">
      <dgm:prSet presAssocID="{373D9426-35A0-4097-9C12-7DB0EC74F56C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</dgm:pt>
    <dgm:pt modelId="{3BE4E3D2-5057-4736-9A37-9BE9B4D26F1D}" type="pres">
      <dgm:prSet presAssocID="{373D9426-35A0-4097-9C12-7DB0EC74F56C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ABCB034E-63E6-4008-A83A-3062251B9EC6}" type="pres">
      <dgm:prSet presAssocID="{373D9426-35A0-4097-9C12-7DB0EC74F56C}" presName="BalanceSpacing" presStyleCnt="0"/>
      <dgm:spPr/>
    </dgm:pt>
    <dgm:pt modelId="{04CD335F-78EE-4E00-83D6-5DDE4BEF0FF8}" type="pres">
      <dgm:prSet presAssocID="{373D9426-35A0-4097-9C12-7DB0EC74F56C}" presName="BalanceSpacing1" presStyleCnt="0"/>
      <dgm:spPr/>
    </dgm:pt>
    <dgm:pt modelId="{8ADB1AE1-163D-478D-9986-5841D5852DB4}" type="pres">
      <dgm:prSet presAssocID="{686F0B29-15B0-429A-A225-B6E3A67AC139}" presName="Accent1Text" presStyleLbl="node1" presStyleIdx="7" presStyleCnt="8"/>
      <dgm:spPr/>
    </dgm:pt>
  </dgm:ptLst>
  <dgm:cxnLst>
    <dgm:cxn modelId="{DB6DD302-945C-4266-80BC-14D3C10D9F8C}" type="presOf" srcId="{373D9426-35A0-4097-9C12-7DB0EC74F56C}" destId="{8503A157-50FF-4D44-A42E-42D6B329B667}" srcOrd="0" destOrd="0" presId="urn:microsoft.com/office/officeart/2008/layout/AlternatingHexagons"/>
    <dgm:cxn modelId="{18779B0A-F474-4261-8DAE-296A2EE872A4}" type="presOf" srcId="{D5A5419C-1BA1-4291-8B81-51B0EF921185}" destId="{25FCE5A7-D1FE-442C-91D8-48AC7B8CEC7A}" srcOrd="0" destOrd="0" presId="urn:microsoft.com/office/officeart/2008/layout/AlternatingHexagons"/>
    <dgm:cxn modelId="{9A7ABC10-86A4-4AF1-B749-028FB637A30D}" type="presOf" srcId="{60E0C728-5101-49FD-A0E7-05143754F7DA}" destId="{3720FC8A-C91F-4DCD-97F7-AFFB88275AA2}" srcOrd="0" destOrd="0" presId="urn:microsoft.com/office/officeart/2008/layout/AlternatingHexagons"/>
    <dgm:cxn modelId="{5B99CE21-A27E-426C-A0A0-B9BCA6B93485}" type="presOf" srcId="{B86F7A8C-A896-4FCE-A759-4A1EDAF1B7FD}" destId="{14CB5AA4-78FA-4B52-BDD3-7E012F3EACF0}" srcOrd="0" destOrd="0" presId="urn:microsoft.com/office/officeart/2008/layout/AlternatingHexagons"/>
    <dgm:cxn modelId="{C4418839-7C38-4557-B156-06EF503C5F0A}" type="presOf" srcId="{9F54C175-7C93-4A27-8800-0A0745CAC2C2}" destId="{127738F2-D2AD-4988-A8E0-E5B047D3BE5B}" srcOrd="0" destOrd="0" presId="urn:microsoft.com/office/officeart/2008/layout/AlternatingHexagons"/>
    <dgm:cxn modelId="{39E23769-EC55-4E1F-9705-9137F5069D27}" srcId="{B86F7A8C-A896-4FCE-A759-4A1EDAF1B7FD}" destId="{E23468FC-488E-4F74-9042-65227D3268C5}" srcOrd="0" destOrd="0" parTransId="{FE6FCC76-1AAF-4628-BD20-20C823666DDA}" sibTransId="{60E0C728-5101-49FD-A0E7-05143754F7DA}"/>
    <dgm:cxn modelId="{7A97A54C-654E-4FBE-A547-89B8DA8F7CF2}" srcId="{B86F7A8C-A896-4FCE-A759-4A1EDAF1B7FD}" destId="{9F54C175-7C93-4A27-8800-0A0745CAC2C2}" srcOrd="1" destOrd="0" parTransId="{550C7F41-FD97-4DFC-83C5-E3A596F98A0D}" sibTransId="{2877D613-5E11-4377-82CC-A02899A8A6D3}"/>
    <dgm:cxn modelId="{90CE794F-E024-417C-B138-462667D2923B}" type="presOf" srcId="{686F0B29-15B0-429A-A225-B6E3A67AC139}" destId="{8ADB1AE1-163D-478D-9986-5841D5852DB4}" srcOrd="0" destOrd="0" presId="urn:microsoft.com/office/officeart/2008/layout/AlternatingHexagons"/>
    <dgm:cxn modelId="{ADA82184-AED2-41B3-844B-7BEB357986C0}" srcId="{B86F7A8C-A896-4FCE-A759-4A1EDAF1B7FD}" destId="{D5A5419C-1BA1-4291-8B81-51B0EF921185}" srcOrd="2" destOrd="0" parTransId="{2CD25F24-06F3-48DE-94E4-4B8DD6309738}" sibTransId="{89B3913A-53BF-4DFE-9D75-53077F1E5412}"/>
    <dgm:cxn modelId="{796CD0B2-91CB-4190-86F5-CE5CE845E410}" srcId="{B86F7A8C-A896-4FCE-A759-4A1EDAF1B7FD}" destId="{373D9426-35A0-4097-9C12-7DB0EC74F56C}" srcOrd="3" destOrd="0" parTransId="{ADC8EDED-6B4D-4FAA-8BD9-C96BB748CA9E}" sibTransId="{686F0B29-15B0-429A-A225-B6E3A67AC139}"/>
    <dgm:cxn modelId="{B3CFFEDC-6034-4217-A0BC-F4C0D540A85D}" type="presOf" srcId="{89B3913A-53BF-4DFE-9D75-53077F1E5412}" destId="{C1396535-225F-496B-AA2F-B991821962AB}" srcOrd="0" destOrd="0" presId="urn:microsoft.com/office/officeart/2008/layout/AlternatingHexagons"/>
    <dgm:cxn modelId="{D4CC1FE3-C8A1-4850-B543-ECFA92562133}" type="presOf" srcId="{2877D613-5E11-4377-82CC-A02899A8A6D3}" destId="{29D6C82D-D517-49ED-91A4-2C111B1E04DB}" srcOrd="0" destOrd="0" presId="urn:microsoft.com/office/officeart/2008/layout/AlternatingHexagons"/>
    <dgm:cxn modelId="{F6E667EA-EC05-4C01-BB83-5518E12ECD42}" type="presOf" srcId="{E23468FC-488E-4F74-9042-65227D3268C5}" destId="{0999C462-62D9-408F-A1C1-BC03621A0647}" srcOrd="0" destOrd="0" presId="urn:microsoft.com/office/officeart/2008/layout/AlternatingHexagons"/>
    <dgm:cxn modelId="{796009B5-24EB-4692-AEAD-18815C34F487}" type="presParOf" srcId="{14CB5AA4-78FA-4B52-BDD3-7E012F3EACF0}" destId="{903A5ABC-DE43-4A34-A955-F327AAA2A90D}" srcOrd="0" destOrd="0" presId="urn:microsoft.com/office/officeart/2008/layout/AlternatingHexagons"/>
    <dgm:cxn modelId="{2E59E958-3A4D-4193-97C7-D7732DBC5376}" type="presParOf" srcId="{903A5ABC-DE43-4A34-A955-F327AAA2A90D}" destId="{0999C462-62D9-408F-A1C1-BC03621A0647}" srcOrd="0" destOrd="0" presId="urn:microsoft.com/office/officeart/2008/layout/AlternatingHexagons"/>
    <dgm:cxn modelId="{F1B1F4A0-7504-4901-A34F-FDCB835635D6}" type="presParOf" srcId="{903A5ABC-DE43-4A34-A955-F327AAA2A90D}" destId="{E7EA9108-F88E-4070-BDC4-81E2E24B1777}" srcOrd="1" destOrd="0" presId="urn:microsoft.com/office/officeart/2008/layout/AlternatingHexagons"/>
    <dgm:cxn modelId="{27E23C9F-2E12-4C36-8560-2C592E0D6B19}" type="presParOf" srcId="{903A5ABC-DE43-4A34-A955-F327AAA2A90D}" destId="{96028916-F646-42E4-9F64-257039DF22AF}" srcOrd="2" destOrd="0" presId="urn:microsoft.com/office/officeart/2008/layout/AlternatingHexagons"/>
    <dgm:cxn modelId="{5500A3E8-4E75-480E-92E5-C7BAC385D599}" type="presParOf" srcId="{903A5ABC-DE43-4A34-A955-F327AAA2A90D}" destId="{AB9A9D87-71A1-4C48-90AF-4FAC56152C25}" srcOrd="3" destOrd="0" presId="urn:microsoft.com/office/officeart/2008/layout/AlternatingHexagons"/>
    <dgm:cxn modelId="{4F8EB935-449C-42C8-8C5A-D0FE178EF14B}" type="presParOf" srcId="{903A5ABC-DE43-4A34-A955-F327AAA2A90D}" destId="{3720FC8A-C91F-4DCD-97F7-AFFB88275AA2}" srcOrd="4" destOrd="0" presId="urn:microsoft.com/office/officeart/2008/layout/AlternatingHexagons"/>
    <dgm:cxn modelId="{91D73E9D-936E-432E-A949-BEF2FD48695E}" type="presParOf" srcId="{14CB5AA4-78FA-4B52-BDD3-7E012F3EACF0}" destId="{C1839F09-3A55-42DF-B7EA-113E590C8098}" srcOrd="1" destOrd="0" presId="urn:microsoft.com/office/officeart/2008/layout/AlternatingHexagons"/>
    <dgm:cxn modelId="{0186EFE6-10A9-4FE5-A615-0CBE3E05126B}" type="presParOf" srcId="{14CB5AA4-78FA-4B52-BDD3-7E012F3EACF0}" destId="{35D16DA0-C128-43C4-B6F6-EF93BFEF3F40}" srcOrd="2" destOrd="0" presId="urn:microsoft.com/office/officeart/2008/layout/AlternatingHexagons"/>
    <dgm:cxn modelId="{1570C449-C014-4C7E-B56A-210C1BF70CCD}" type="presParOf" srcId="{35D16DA0-C128-43C4-B6F6-EF93BFEF3F40}" destId="{127738F2-D2AD-4988-A8E0-E5B047D3BE5B}" srcOrd="0" destOrd="0" presId="urn:microsoft.com/office/officeart/2008/layout/AlternatingHexagons"/>
    <dgm:cxn modelId="{BEA7D7EC-3629-48C4-A30E-6A473E306A43}" type="presParOf" srcId="{35D16DA0-C128-43C4-B6F6-EF93BFEF3F40}" destId="{751F043D-CE8E-4984-95ED-2B7AC3B9B1C8}" srcOrd="1" destOrd="0" presId="urn:microsoft.com/office/officeart/2008/layout/AlternatingHexagons"/>
    <dgm:cxn modelId="{4A904A12-55B5-4EE0-8493-0E6E26CEA939}" type="presParOf" srcId="{35D16DA0-C128-43C4-B6F6-EF93BFEF3F40}" destId="{E8714555-499B-4474-8F51-B6156C641C48}" srcOrd="2" destOrd="0" presId="urn:microsoft.com/office/officeart/2008/layout/AlternatingHexagons"/>
    <dgm:cxn modelId="{A425DD7C-F9AE-4EC0-8DFA-BF07A96FFD15}" type="presParOf" srcId="{35D16DA0-C128-43C4-B6F6-EF93BFEF3F40}" destId="{2CE5E68D-6422-410F-8D10-068C8328D494}" srcOrd="3" destOrd="0" presId="urn:microsoft.com/office/officeart/2008/layout/AlternatingHexagons"/>
    <dgm:cxn modelId="{D28B9140-7AFF-483C-8081-3C26FBE62497}" type="presParOf" srcId="{35D16DA0-C128-43C4-B6F6-EF93BFEF3F40}" destId="{29D6C82D-D517-49ED-91A4-2C111B1E04DB}" srcOrd="4" destOrd="0" presId="urn:microsoft.com/office/officeart/2008/layout/AlternatingHexagons"/>
    <dgm:cxn modelId="{EAAD2DD8-E890-4DCF-97FC-D405E380CB8C}" type="presParOf" srcId="{14CB5AA4-78FA-4B52-BDD3-7E012F3EACF0}" destId="{0308D01E-89B6-404A-BBF5-7252B9990F2F}" srcOrd="3" destOrd="0" presId="urn:microsoft.com/office/officeart/2008/layout/AlternatingHexagons"/>
    <dgm:cxn modelId="{4260F908-527F-4D18-992E-69FD7767DC76}" type="presParOf" srcId="{14CB5AA4-78FA-4B52-BDD3-7E012F3EACF0}" destId="{07ED27A2-22FE-47CB-99E7-44AFE8863A5F}" srcOrd="4" destOrd="0" presId="urn:microsoft.com/office/officeart/2008/layout/AlternatingHexagons"/>
    <dgm:cxn modelId="{FE8F1495-396B-4A0A-B125-7D6641986B69}" type="presParOf" srcId="{07ED27A2-22FE-47CB-99E7-44AFE8863A5F}" destId="{25FCE5A7-D1FE-442C-91D8-48AC7B8CEC7A}" srcOrd="0" destOrd="0" presId="urn:microsoft.com/office/officeart/2008/layout/AlternatingHexagons"/>
    <dgm:cxn modelId="{15C5A0F7-CD4F-465F-9463-50C8508639EA}" type="presParOf" srcId="{07ED27A2-22FE-47CB-99E7-44AFE8863A5F}" destId="{E773A138-8BA4-4505-BFB1-FA19C8DB5351}" srcOrd="1" destOrd="0" presId="urn:microsoft.com/office/officeart/2008/layout/AlternatingHexagons"/>
    <dgm:cxn modelId="{4C8DA27D-23A0-428B-B68A-DD4EDD31F5F4}" type="presParOf" srcId="{07ED27A2-22FE-47CB-99E7-44AFE8863A5F}" destId="{F18A7498-6054-4E7B-82C1-0193BA4447A2}" srcOrd="2" destOrd="0" presId="urn:microsoft.com/office/officeart/2008/layout/AlternatingHexagons"/>
    <dgm:cxn modelId="{8E9F5DA9-E6A9-454A-9CA1-010240CF6585}" type="presParOf" srcId="{07ED27A2-22FE-47CB-99E7-44AFE8863A5F}" destId="{EF2F6425-36FC-4FC4-B7F7-FED6752AB8CF}" srcOrd="3" destOrd="0" presId="urn:microsoft.com/office/officeart/2008/layout/AlternatingHexagons"/>
    <dgm:cxn modelId="{699EB869-52EF-4FAE-B514-927CC604DE94}" type="presParOf" srcId="{07ED27A2-22FE-47CB-99E7-44AFE8863A5F}" destId="{C1396535-225F-496B-AA2F-B991821962AB}" srcOrd="4" destOrd="0" presId="urn:microsoft.com/office/officeart/2008/layout/AlternatingHexagons"/>
    <dgm:cxn modelId="{DC247542-4E0A-4A6A-BB19-D5C9F89E8961}" type="presParOf" srcId="{14CB5AA4-78FA-4B52-BDD3-7E012F3EACF0}" destId="{3E76C8DE-7A04-4C6A-BCC8-2480A8424F98}" srcOrd="5" destOrd="0" presId="urn:microsoft.com/office/officeart/2008/layout/AlternatingHexagons"/>
    <dgm:cxn modelId="{9D5894CC-A4BB-428E-8BDC-321D10C68222}" type="presParOf" srcId="{14CB5AA4-78FA-4B52-BDD3-7E012F3EACF0}" destId="{477CAA9F-EFF2-4948-B7D6-E8C51E1BA3B9}" srcOrd="6" destOrd="0" presId="urn:microsoft.com/office/officeart/2008/layout/AlternatingHexagons"/>
    <dgm:cxn modelId="{CBA29A0C-5AB7-40FF-8B69-87B063E86863}" type="presParOf" srcId="{477CAA9F-EFF2-4948-B7D6-E8C51E1BA3B9}" destId="{8503A157-50FF-4D44-A42E-42D6B329B667}" srcOrd="0" destOrd="0" presId="urn:microsoft.com/office/officeart/2008/layout/AlternatingHexagons"/>
    <dgm:cxn modelId="{6A9311C8-E00D-43F1-BD2D-75B061CB11B1}" type="presParOf" srcId="{477CAA9F-EFF2-4948-B7D6-E8C51E1BA3B9}" destId="{3BE4E3D2-5057-4736-9A37-9BE9B4D26F1D}" srcOrd="1" destOrd="0" presId="urn:microsoft.com/office/officeart/2008/layout/AlternatingHexagons"/>
    <dgm:cxn modelId="{F7DE967C-B067-499B-A93B-4B904A0513E0}" type="presParOf" srcId="{477CAA9F-EFF2-4948-B7D6-E8C51E1BA3B9}" destId="{ABCB034E-63E6-4008-A83A-3062251B9EC6}" srcOrd="2" destOrd="0" presId="urn:microsoft.com/office/officeart/2008/layout/AlternatingHexagons"/>
    <dgm:cxn modelId="{EC80DB71-DB65-4944-AB49-AD652B5BC228}" type="presParOf" srcId="{477CAA9F-EFF2-4948-B7D6-E8C51E1BA3B9}" destId="{04CD335F-78EE-4E00-83D6-5DDE4BEF0FF8}" srcOrd="3" destOrd="0" presId="urn:microsoft.com/office/officeart/2008/layout/AlternatingHexagons"/>
    <dgm:cxn modelId="{29EE087C-0A02-41C4-BB81-9A0055DA8A34}" type="presParOf" srcId="{477CAA9F-EFF2-4948-B7D6-E8C51E1BA3B9}" destId="{8ADB1AE1-163D-478D-9986-5841D5852DB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99C462-62D9-408F-A1C1-BC03621A0647}">
      <dsp:nvSpPr>
        <dsp:cNvPr id="0" name=""/>
        <dsp:cNvSpPr/>
      </dsp:nvSpPr>
      <dsp:spPr>
        <a:xfrm rot="5400000">
          <a:off x="3457956" y="1176296"/>
          <a:ext cx="1289407" cy="112178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700" kern="1200" dirty="0"/>
            <a:t>FMEA</a:t>
          </a:r>
        </a:p>
      </dsp:txBody>
      <dsp:txXfrm rot="-5400000">
        <a:off x="3716578" y="1293418"/>
        <a:ext cx="772162" cy="887541"/>
      </dsp:txXfrm>
    </dsp:sp>
    <dsp:sp modelId="{E7EA9108-F88E-4070-BDC4-81E2E24B1777}">
      <dsp:nvSpPr>
        <dsp:cNvPr id="0" name=""/>
        <dsp:cNvSpPr/>
      </dsp:nvSpPr>
      <dsp:spPr>
        <a:xfrm>
          <a:off x="5291297" y="261900"/>
          <a:ext cx="1438978" cy="773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20FC8A-C91F-4DCD-97F7-AFFB88275AA2}">
      <dsp:nvSpPr>
        <dsp:cNvPr id="0" name=""/>
        <dsp:cNvSpPr/>
      </dsp:nvSpPr>
      <dsp:spPr>
        <a:xfrm rot="5400000">
          <a:off x="2268416" y="1171719"/>
          <a:ext cx="1289407" cy="112178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200" kern="1200" dirty="0"/>
            <a:t>Planiranje kakovosti</a:t>
          </a:r>
        </a:p>
      </dsp:txBody>
      <dsp:txXfrm rot="-5400000">
        <a:off x="2527038" y="1288841"/>
        <a:ext cx="772162" cy="887541"/>
      </dsp:txXfrm>
    </dsp:sp>
    <dsp:sp modelId="{127738F2-D2AD-4988-A8E0-E5B047D3BE5B}">
      <dsp:nvSpPr>
        <dsp:cNvPr id="0" name=""/>
        <dsp:cNvSpPr/>
      </dsp:nvSpPr>
      <dsp:spPr>
        <a:xfrm rot="5400000">
          <a:off x="5259891" y="2270719"/>
          <a:ext cx="1289407" cy="1121784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700" kern="1200" dirty="0"/>
            <a:t>Priprava na serijo</a:t>
          </a:r>
        </a:p>
      </dsp:txBody>
      <dsp:txXfrm rot="-5400000">
        <a:off x="5518513" y="2387841"/>
        <a:ext cx="772162" cy="887541"/>
      </dsp:txXfrm>
    </dsp:sp>
    <dsp:sp modelId="{751F043D-CE8E-4984-95ED-2B7AC3B9B1C8}">
      <dsp:nvSpPr>
        <dsp:cNvPr id="0" name=""/>
        <dsp:cNvSpPr/>
      </dsp:nvSpPr>
      <dsp:spPr>
        <a:xfrm>
          <a:off x="2088409" y="1356349"/>
          <a:ext cx="1392559" cy="773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D6C82D-D517-49ED-91A4-2C111B1E04DB}">
      <dsp:nvSpPr>
        <dsp:cNvPr id="0" name=""/>
        <dsp:cNvSpPr/>
      </dsp:nvSpPr>
      <dsp:spPr>
        <a:xfrm rot="5400000">
          <a:off x="4655103" y="1182279"/>
          <a:ext cx="1289407" cy="112178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900" kern="1200" dirty="0"/>
            <a:t>Odgovornost za proizvod</a:t>
          </a:r>
        </a:p>
      </dsp:txBody>
      <dsp:txXfrm rot="-5400000">
        <a:off x="4913725" y="1299401"/>
        <a:ext cx="772162" cy="887541"/>
      </dsp:txXfrm>
    </dsp:sp>
    <dsp:sp modelId="{25FCE5A7-D1FE-442C-91D8-48AC7B8CEC7A}">
      <dsp:nvSpPr>
        <dsp:cNvPr id="0" name=""/>
        <dsp:cNvSpPr/>
      </dsp:nvSpPr>
      <dsp:spPr>
        <a:xfrm rot="5400000">
          <a:off x="4051660" y="2276728"/>
          <a:ext cx="1289407" cy="1121784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700" kern="1200" dirty="0"/>
            <a:t>Stalno napredovanje</a:t>
          </a:r>
        </a:p>
      </dsp:txBody>
      <dsp:txXfrm rot="-5400000">
        <a:off x="4310282" y="2393850"/>
        <a:ext cx="772162" cy="887541"/>
      </dsp:txXfrm>
    </dsp:sp>
    <dsp:sp modelId="{E773A138-8BA4-4505-BFB1-FA19C8DB5351}">
      <dsp:nvSpPr>
        <dsp:cNvPr id="0" name=""/>
        <dsp:cNvSpPr/>
      </dsp:nvSpPr>
      <dsp:spPr>
        <a:xfrm>
          <a:off x="5291297" y="2450798"/>
          <a:ext cx="1438978" cy="773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396535-225F-496B-AA2F-B991821962AB}">
      <dsp:nvSpPr>
        <dsp:cNvPr id="0" name=""/>
        <dsp:cNvSpPr/>
      </dsp:nvSpPr>
      <dsp:spPr>
        <a:xfrm rot="5400000">
          <a:off x="2840133" y="2276728"/>
          <a:ext cx="1289407" cy="112178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000" kern="1200" dirty="0"/>
            <a:t>Oblikovanje cene</a:t>
          </a:r>
        </a:p>
      </dsp:txBody>
      <dsp:txXfrm rot="-5400000">
        <a:off x="3098755" y="2393850"/>
        <a:ext cx="772162" cy="887541"/>
      </dsp:txXfrm>
    </dsp:sp>
    <dsp:sp modelId="{8503A157-50FF-4D44-A42E-42D6B329B667}">
      <dsp:nvSpPr>
        <dsp:cNvPr id="0" name=""/>
        <dsp:cNvSpPr/>
      </dsp:nvSpPr>
      <dsp:spPr>
        <a:xfrm rot="5400000">
          <a:off x="3443576" y="3371177"/>
          <a:ext cx="1289407" cy="112178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700" kern="1200" dirty="0"/>
            <a:t>Obvladovanje dobaviteljev</a:t>
          </a:r>
        </a:p>
      </dsp:txBody>
      <dsp:txXfrm rot="-5400000">
        <a:off x="3702198" y="3488299"/>
        <a:ext cx="772162" cy="887541"/>
      </dsp:txXfrm>
    </dsp:sp>
    <dsp:sp modelId="{3BE4E3D2-5057-4736-9A37-9BE9B4D26F1D}">
      <dsp:nvSpPr>
        <dsp:cNvPr id="0" name=""/>
        <dsp:cNvSpPr/>
      </dsp:nvSpPr>
      <dsp:spPr>
        <a:xfrm>
          <a:off x="2088409" y="3545247"/>
          <a:ext cx="1392559" cy="773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DB1AE1-163D-478D-9986-5841D5852DB4}">
      <dsp:nvSpPr>
        <dsp:cNvPr id="0" name=""/>
        <dsp:cNvSpPr/>
      </dsp:nvSpPr>
      <dsp:spPr>
        <a:xfrm rot="5400000">
          <a:off x="4655103" y="3371177"/>
          <a:ext cx="1289407" cy="1121784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200" kern="1200" dirty="0"/>
            <a:t>Obdelava reklamacij</a:t>
          </a:r>
        </a:p>
      </dsp:txBody>
      <dsp:txXfrm rot="-5400000">
        <a:off x="4913725" y="3488299"/>
        <a:ext cx="772162" cy="8875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C53ADE3-4FC9-4A95-B4FF-1F0FD5A23F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2544" y="1002323"/>
            <a:ext cx="8915399" cy="4358785"/>
          </a:xfrm>
        </p:spPr>
        <p:txBody>
          <a:bodyPr anchor="t">
            <a:normAutofit fontScale="90000"/>
          </a:bodyPr>
          <a:lstStyle/>
          <a:p>
            <a:pPr algn="ctr"/>
            <a:r>
              <a:rPr lang="sl-SI" sz="2000" dirty="0"/>
              <a:t> </a:t>
            </a:r>
            <a:br>
              <a:rPr lang="sl-SI" dirty="0"/>
            </a:b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FMEA</a:t>
            </a:r>
            <a:b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(</a:t>
            </a:r>
            <a:r>
              <a:rPr lang="sl-SI" sz="2000" b="1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sl-SI" sz="20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ailure</a:t>
            </a:r>
            <a:r>
              <a:rPr lang="sl-SI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sl-SI" sz="20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sl-SI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ode </a:t>
            </a:r>
            <a:r>
              <a:rPr lang="sl-SI" sz="20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and</a:t>
            </a:r>
            <a:r>
              <a:rPr lang="sl-SI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sl-SI" sz="2000" b="1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sl-SI" sz="20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ffects</a:t>
            </a:r>
            <a:r>
              <a:rPr lang="sl-SI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sl-SI" sz="2000" b="1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sl-SI" sz="20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nalysis</a:t>
            </a:r>
            <a:r>
              <a:rPr lang="sl-SI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)</a:t>
            </a:r>
            <a:br>
              <a:rPr lang="sl-SI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sl-SI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 </a:t>
            </a:r>
            <a:br>
              <a:rPr lang="sl-SI" dirty="0"/>
            </a:br>
            <a:r>
              <a:rPr lang="sl-SI" dirty="0"/>
              <a:t>Analiza možnih napak in njihovih posledic</a:t>
            </a:r>
            <a:br>
              <a:rPr lang="sl-SI" dirty="0"/>
            </a:br>
            <a:r>
              <a:rPr lang="sl-SI" sz="1800" dirty="0"/>
              <a:t> </a:t>
            </a:r>
            <a:br>
              <a:rPr lang="sl-SI" dirty="0"/>
            </a:br>
            <a:r>
              <a:rPr lang="sl-SI" sz="1800" i="1" u="sng" dirty="0"/>
              <a:t>Povzetek izobraževanja g. Branislava </a:t>
            </a:r>
            <a:r>
              <a:rPr lang="sl-SI" sz="1800" i="1" u="sng" dirty="0" err="1"/>
              <a:t>Čergića</a:t>
            </a:r>
            <a:br>
              <a:rPr lang="sl-SI" dirty="0"/>
            </a:br>
            <a:endParaRPr lang="sl-SI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599FC27-3FD3-4A51-9A86-A7F7BE8E66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2543" y="5238018"/>
            <a:ext cx="8915399" cy="674437"/>
          </a:xfrm>
        </p:spPr>
        <p:txBody>
          <a:bodyPr anchor="b">
            <a:normAutofit/>
          </a:bodyPr>
          <a:lstStyle/>
          <a:p>
            <a:r>
              <a:rPr lang="sl-SI" sz="1600" dirty="0"/>
              <a:t>Mateja Hočevar													       04.10.2017</a:t>
            </a:r>
          </a:p>
        </p:txBody>
      </p:sp>
    </p:spTree>
    <p:extLst>
      <p:ext uri="{BB962C8B-B14F-4D97-AF65-F5344CB8AC3E}">
        <p14:creationId xmlns:p14="http://schemas.microsoft.com/office/powerpoint/2010/main" val="1945035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056767-E90D-44BB-8E42-224A188E3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METODOLOGIJA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FEF0F6E-48C8-4C35-83BC-1DD2B78AC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905000"/>
            <a:ext cx="8915400" cy="4448176"/>
          </a:xfrm>
        </p:spPr>
        <p:txBody>
          <a:bodyPr>
            <a:normAutofit/>
          </a:bodyPr>
          <a:lstStyle/>
          <a:p>
            <a:r>
              <a:rPr lang="sl-SI" dirty="0"/>
              <a:t>Spodbuja komunikacijo in sodelovanje med različnimi oddelki.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FMEA prikazuje dvoje: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dirty="0"/>
              <a:t>kako je bilo tveganje na vseh kritičnih mestih proizvoda, vključujoč izkušnje, kalkulacije, kontrolo in testiranja, že zmanjšano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dirty="0"/>
              <a:t>kako ga je mogoče tudi v prihodnje zmanjševati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74463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501AEAA-8A7B-4B27-86A4-6815EC63F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METODOLOGIJA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1C5097E-736E-4155-9CED-E77032213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4363915"/>
          </a:xfrm>
        </p:spPr>
        <p:txBody>
          <a:bodyPr/>
          <a:lstStyle/>
          <a:p>
            <a:r>
              <a:rPr lang="sl-SI" dirty="0"/>
              <a:t>Največ napak se pojavi v prvih fazah nastajanja izdelka – načrtovanje, razvoj, uvajanje v proizvodnjo.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Ko proizvodnja že poteka, se lahko zgodi odkritje, da zasnova ni bila dobra.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Stroški odpravljanja možnih napak in njihovih posledic so v fazi razvoja izdelka manjši, kot če bi zadeve morali pokrivati na stopnjah, kot: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dirty="0"/>
              <a:t>testiranje pri kupcu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dirty="0"/>
              <a:t>redna proizvodnja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dirty="0"/>
              <a:t>redna uporaba izdelka</a:t>
            </a:r>
          </a:p>
          <a:p>
            <a:pPr lvl="1">
              <a:buFont typeface="Arial" panose="020B0604020202020204" pitchFamily="34" charset="0"/>
              <a:buChar char="•"/>
            </a:pPr>
            <a:endParaRPr lang="sl-SI" dirty="0"/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35667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2D7444-6F9A-46A9-B512-18CDA54BC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METODOLOGIJA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4FF5D78-44B0-4433-9576-F84B93241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3777622"/>
          </a:xfrm>
        </p:spPr>
        <p:txBody>
          <a:bodyPr/>
          <a:lstStyle/>
          <a:p>
            <a:r>
              <a:rPr lang="sl-SI" dirty="0"/>
              <a:t>FMEA uporabljamo lahko kot:</a:t>
            </a:r>
          </a:p>
          <a:p>
            <a:pPr marL="0" indent="0">
              <a:buNone/>
            </a:pPr>
            <a:endParaRPr lang="sl-SI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sl-SI" dirty="0"/>
              <a:t>FMEA konstrukcije (DFMEA) – uporaba v razvoju (razvojno konstrukcijska faza)</a:t>
            </a:r>
          </a:p>
          <a:p>
            <a:pPr marL="457200" lvl="1" indent="0">
              <a:buNone/>
            </a:pPr>
            <a:endParaRPr lang="sl-SI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sl-SI" dirty="0"/>
              <a:t>FMEA procesa (PFMEA) – uporablja se v procesu, skladno s tehnološkimi navodili</a:t>
            </a:r>
          </a:p>
          <a:p>
            <a:pPr marL="457200" lvl="1" indent="0">
              <a:buNone/>
            </a:pPr>
            <a:endParaRPr lang="sl-SI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sl-SI" dirty="0"/>
              <a:t>FMEA sistema oz. izdelka – novi pogoji pri novih izdelkih – ta se po navadi združi skupaj z DFMEA</a:t>
            </a:r>
          </a:p>
        </p:txBody>
      </p:sp>
    </p:spTree>
    <p:extLst>
      <p:ext uri="{BB962C8B-B14F-4D97-AF65-F5344CB8AC3E}">
        <p14:creationId xmlns:p14="http://schemas.microsoft.com/office/powerpoint/2010/main" val="1810259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758DF5-F054-4578-9870-1576228F6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DFMEA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D590095-2C83-43C2-92E6-9FE974FB4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905000"/>
            <a:ext cx="8915400" cy="5005754"/>
          </a:xfrm>
        </p:spPr>
        <p:txBody>
          <a:bodyPr/>
          <a:lstStyle/>
          <a:p>
            <a:r>
              <a:rPr lang="sl-SI" dirty="0"/>
              <a:t>Raziskuje vse možne napake izdelka in izhaja iz teoretičnih znanj in izkušenj iz preteklosti.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Pri tem upošteva funkcije, za katere je element, komponenta li izdelek predviden.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DFMEA se prične z izdelavo kosovnice in idejnimi zasnovami.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Delovno skupino vodi odgovorni </a:t>
            </a:r>
            <a:r>
              <a:rPr lang="sl-SI" dirty="0" err="1"/>
              <a:t>razvojnik</a:t>
            </a:r>
            <a:r>
              <a:rPr lang="sl-SI" dirty="0"/>
              <a:t> oz. produktni vodja.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Delovna skupina naj vsebuje tudi osebe iz tehnologije oz. proizvodnje, saj se že ob izdelavi DFMEA predvidijo kritične zadeve, ki sledijo v PFMEA.</a:t>
            </a:r>
          </a:p>
        </p:txBody>
      </p:sp>
    </p:spTree>
    <p:extLst>
      <p:ext uri="{BB962C8B-B14F-4D97-AF65-F5344CB8AC3E}">
        <p14:creationId xmlns:p14="http://schemas.microsoft.com/office/powerpoint/2010/main" val="2857798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0870E0-1D8A-4B7E-AB02-DDF0F6318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PFMEA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E8E193A-2A76-4AB3-8314-39C88F171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905000"/>
            <a:ext cx="8915400" cy="4891455"/>
          </a:xfrm>
        </p:spPr>
        <p:txBody>
          <a:bodyPr>
            <a:normAutofit fontScale="92500" lnSpcReduction="10000"/>
          </a:bodyPr>
          <a:lstStyle/>
          <a:p>
            <a:r>
              <a:rPr lang="sl-SI" sz="1900" dirty="0"/>
              <a:t>Izhaja iz spiska vseh možnih napak, ki se lahko pojavijo pri proizvodnji izdelka.</a:t>
            </a:r>
          </a:p>
          <a:p>
            <a:pPr marL="0" indent="0">
              <a:buNone/>
            </a:pPr>
            <a:endParaRPr lang="sl-SI" sz="1900" dirty="0"/>
          </a:p>
          <a:p>
            <a:r>
              <a:rPr lang="sl-SI" sz="1900" dirty="0"/>
              <a:t>DFMEA je osnova za PFMEA, pri katerem je potrebno upoštevati sledeče ugotovitve: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dirty="0"/>
              <a:t>potencialni problemi v procesu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dirty="0"/>
              <a:t>pomembne in kritične karakteristike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dirty="0" err="1"/>
              <a:t>rangiranje</a:t>
            </a:r>
            <a:r>
              <a:rPr lang="sl-SI" dirty="0"/>
              <a:t> (ocene) DFMEA </a:t>
            </a:r>
          </a:p>
          <a:p>
            <a:pPr marL="457200" lvl="1" indent="0">
              <a:buNone/>
            </a:pPr>
            <a:endParaRPr lang="sl-SI" dirty="0"/>
          </a:p>
          <a:p>
            <a:r>
              <a:rPr lang="sl-SI" sz="1900" dirty="0"/>
              <a:t>Ob reklamacijah se pregleda in revidira PFMEA – doda ali spremeni se tveganje.</a:t>
            </a:r>
          </a:p>
          <a:p>
            <a:pPr marL="0" indent="0">
              <a:buNone/>
            </a:pPr>
            <a:endParaRPr lang="sl-SI" sz="1900" dirty="0"/>
          </a:p>
          <a:p>
            <a:r>
              <a:rPr lang="sl-SI" sz="1900" dirty="0"/>
              <a:t>V primeru, da je tveganje neprimerno ocenjeno, je potrebno popraviti tudi oceno.</a:t>
            </a:r>
          </a:p>
          <a:p>
            <a:pPr marL="57150" indent="0">
              <a:buNone/>
            </a:pPr>
            <a:endParaRPr lang="sl-SI" dirty="0"/>
          </a:p>
          <a:p>
            <a:pPr marL="5715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80676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ECC3313-D8A7-458A-B65D-41B04292C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SFMEA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248BCC0-EC2E-47C0-BDAE-30E2E9830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905000"/>
            <a:ext cx="8915400" cy="3777622"/>
          </a:xfrm>
        </p:spPr>
        <p:txBody>
          <a:bodyPr/>
          <a:lstStyle/>
          <a:p>
            <a:r>
              <a:rPr lang="sl-SI" dirty="0"/>
              <a:t>Gleda se celota.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Izdela se ga lahko skupno s kupcem ali dobaviteljem.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Lahko ga izvajamo tudi pri kupljenih komponentah, pri katerih je potrebno preučiti vpliv specifičnih pogojev, pod katerimi bo komponent delovala v našem sestavljenem izdelku.</a:t>
            </a:r>
          </a:p>
        </p:txBody>
      </p:sp>
    </p:spTree>
    <p:extLst>
      <p:ext uri="{BB962C8B-B14F-4D97-AF65-F5344CB8AC3E}">
        <p14:creationId xmlns:p14="http://schemas.microsoft.com/office/powerpoint/2010/main" val="33245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BDDC77D-9FD7-494A-ADAF-9F9E29029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IZVAJANJE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8CA2A94-A31C-4D8F-A761-DE0282477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905000"/>
            <a:ext cx="8915400" cy="3777622"/>
          </a:xfrm>
        </p:spPr>
        <p:txBody>
          <a:bodyPr/>
          <a:lstStyle/>
          <a:p>
            <a:r>
              <a:rPr lang="sl-SI" dirty="0"/>
              <a:t>DFMEA in PFMEA predstavljata osnovo statističnemu obvladovanju procesa SPC.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70C1973-7B23-468E-BDAB-35ABFC692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538" y="2709650"/>
            <a:ext cx="5966460" cy="330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35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464A7BD-D766-4304-90D7-FA7E50FB4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1000"/>
              </a:spcBef>
              <a:buClr>
                <a:srgbClr val="A53010"/>
              </a:buClr>
            </a:pPr>
            <a:r>
              <a:rPr lang="sl-SI" b="1" dirty="0"/>
              <a:t>KDO IN KDAJ IZVAJA FMEA?</a:t>
            </a:r>
            <a:br>
              <a:rPr lang="sl-SI" b="1" dirty="0"/>
            </a:br>
            <a:br>
              <a:rPr lang="sl-SI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</a:br>
            <a:endParaRPr lang="sl-SI" b="1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6DF59DE-A4F1-4FAD-8F56-6B5DF01EE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4467225"/>
          </a:xfrm>
        </p:spPr>
        <p:txBody>
          <a:bodyPr>
            <a:normAutofit lnSpcReduction="10000"/>
          </a:bodyPr>
          <a:lstStyle/>
          <a:p>
            <a:r>
              <a:rPr lang="sl-SI" dirty="0"/>
              <a:t>Potrebno je upoštevati vse faze: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dirty="0"/>
              <a:t>vhod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dirty="0"/>
              <a:t>proizvodnja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dirty="0"/>
              <a:t>izhod v SGI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dirty="0"/>
              <a:t>Transport</a:t>
            </a:r>
          </a:p>
          <a:p>
            <a:pPr marL="457200" lvl="1" indent="0">
              <a:buNone/>
            </a:pPr>
            <a:endParaRPr lang="sl-SI" dirty="0"/>
          </a:p>
          <a:p>
            <a:r>
              <a:rPr lang="sl-SI" dirty="0"/>
              <a:t>Potrebno je formirati tim, v katerega se vključi: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dirty="0"/>
              <a:t>tehnologijo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dirty="0"/>
              <a:t>kakovost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dirty="0"/>
              <a:t>vhodno kontrolo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dirty="0"/>
              <a:t>razvoj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dirty="0"/>
              <a:t>nabavo</a:t>
            </a:r>
          </a:p>
          <a:p>
            <a:pPr marL="57150" indent="0">
              <a:buNone/>
            </a:pPr>
            <a:endParaRPr lang="sl-SI" dirty="0"/>
          </a:p>
          <a:p>
            <a:pPr marL="5715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18885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24483C-E34D-4C39-8135-6D7C76A6D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KDO IN KDAJ IZVAJA FMEA?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150860C-D815-41E2-B564-E263F6602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905000"/>
            <a:ext cx="8915400" cy="4574931"/>
          </a:xfrm>
        </p:spPr>
        <p:txBody>
          <a:bodyPr>
            <a:normAutofit/>
          </a:bodyPr>
          <a:lstStyle/>
          <a:p>
            <a:r>
              <a:rPr lang="sl-SI" dirty="0"/>
              <a:t>Z	a uspešno izvajanje FMEA je potrebno izpolnjevati naslednje pogoje:</a:t>
            </a:r>
          </a:p>
          <a:p>
            <a:pPr lvl="1">
              <a:buClr>
                <a:srgbClr val="A53010"/>
              </a:buClr>
              <a:buFont typeface="Arial" panose="020B0604020202020204" pitchFamily="34" charset="0"/>
              <a:buChar char="•"/>
            </a:pPr>
            <a:r>
              <a:rPr lang="sl-SI" dirty="0">
                <a:solidFill>
                  <a:prstClr val="black">
                    <a:lumMod val="75000"/>
                    <a:lumOff val="25000"/>
                  </a:prstClr>
                </a:solidFill>
              </a:rPr>
              <a:t>podpora vodstva</a:t>
            </a:r>
          </a:p>
          <a:p>
            <a:pPr lvl="2">
              <a:buClr>
                <a:srgbClr val="A53010"/>
              </a:buClr>
              <a:buFont typeface="Wingdings" panose="05000000000000000000" pitchFamily="2" charset="2"/>
              <a:buChar char="Ø"/>
            </a:pPr>
            <a:r>
              <a:rPr lang="sl-SI" dirty="0">
                <a:solidFill>
                  <a:prstClr val="black">
                    <a:lumMod val="75000"/>
                    <a:lumOff val="25000"/>
                  </a:prstClr>
                </a:solidFill>
              </a:rPr>
              <a:t>vodstvo mora razumeti stroškovno korist metode</a:t>
            </a:r>
          </a:p>
          <a:p>
            <a:pPr lvl="1">
              <a:buClr>
                <a:srgbClr val="A53010"/>
              </a:buClr>
              <a:buFont typeface="Arial" panose="020B0604020202020204" pitchFamily="34" charset="0"/>
              <a:buChar char="•"/>
            </a:pPr>
            <a:r>
              <a:rPr lang="sl-SI" dirty="0">
                <a:solidFill>
                  <a:prstClr val="black">
                    <a:lumMod val="75000"/>
                    <a:lumOff val="25000"/>
                  </a:prstClr>
                </a:solidFill>
              </a:rPr>
              <a:t>člani tima morajo zaupati tako v metodo, kot tudi v znanje vsakega izmed njih</a:t>
            </a:r>
          </a:p>
          <a:p>
            <a:pPr lvl="1">
              <a:buClr>
                <a:srgbClr val="A53010"/>
              </a:buClr>
              <a:buFont typeface="Arial" panose="020B0604020202020204" pitchFamily="34" charset="0"/>
              <a:buChar char="•"/>
            </a:pPr>
            <a:r>
              <a:rPr lang="sl-SI" dirty="0">
                <a:solidFill>
                  <a:prstClr val="black">
                    <a:lumMod val="75000"/>
                    <a:lumOff val="25000"/>
                  </a:prstClr>
                </a:solidFill>
              </a:rPr>
              <a:t>delovne skupine morajo biti majhne in usmerjene k rezultatom ter sestavljeni iz strokovnjakov, ki zelo dobro poznajo proces, izdelek, njegovo tehnologijo in delovanje</a:t>
            </a:r>
          </a:p>
          <a:p>
            <a:pPr lvl="2">
              <a:buClr>
                <a:srgbClr val="A53010"/>
              </a:buClr>
              <a:buFont typeface="Wingdings" panose="05000000000000000000" pitchFamily="2" charset="2"/>
              <a:buChar char="Ø"/>
            </a:pPr>
            <a:r>
              <a:rPr lang="sl-SI" dirty="0">
                <a:solidFill>
                  <a:prstClr val="black">
                    <a:lumMod val="75000"/>
                    <a:lumOff val="25000"/>
                  </a:prstClr>
                </a:solidFill>
              </a:rPr>
              <a:t>stalni člani </a:t>
            </a:r>
            <a:r>
              <a:rPr lang="sl-SI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max</a:t>
            </a:r>
            <a:r>
              <a:rPr lang="sl-SI" dirty="0">
                <a:solidFill>
                  <a:prstClr val="black">
                    <a:lumMod val="75000"/>
                    <a:lumOff val="25000"/>
                  </a:prstClr>
                </a:solidFill>
              </a:rPr>
              <a:t>. 5 oseb</a:t>
            </a:r>
          </a:p>
          <a:p>
            <a:pPr lvl="2">
              <a:buClr>
                <a:srgbClr val="A53010"/>
              </a:buClr>
              <a:buFont typeface="Wingdings" panose="05000000000000000000" pitchFamily="2" charset="2"/>
              <a:buChar char="Ø"/>
            </a:pPr>
            <a:r>
              <a:rPr lang="sl-SI" dirty="0">
                <a:solidFill>
                  <a:prstClr val="black">
                    <a:lumMod val="75000"/>
                    <a:lumOff val="25000"/>
                  </a:prstClr>
                </a:solidFill>
              </a:rPr>
              <a:t>ostali se vključujejo po potrebi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Določen mora biti vodja tima, ki deluje kot moderator in ki je tudi odgovorna oseba tako za delovanje celotnega tima, kot tudi za končni rezultat.</a:t>
            </a:r>
          </a:p>
          <a:p>
            <a:pPr marL="114300" indent="0">
              <a:buNone/>
            </a:pPr>
            <a:endParaRPr lang="sl-SI" dirty="0"/>
          </a:p>
          <a:p>
            <a:pPr marL="114300" indent="0">
              <a:buNone/>
            </a:pPr>
            <a:endParaRPr lang="sl-SI" dirty="0"/>
          </a:p>
          <a:p>
            <a:pPr marL="457200" lvl="1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08176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A7E2E1-71CF-4125-A3E2-9B6A405E1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FMEA V ŽIVLJENJU IZDELKA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04B31F1A-22C2-45B7-8C35-73B7CFBB3A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7792" y="1437672"/>
            <a:ext cx="5635869" cy="5304348"/>
          </a:xfrm>
        </p:spPr>
      </p:pic>
    </p:spTree>
    <p:extLst>
      <p:ext uri="{BB962C8B-B14F-4D97-AF65-F5344CB8AC3E}">
        <p14:creationId xmlns:p14="http://schemas.microsoft.com/office/powerpoint/2010/main" val="3267627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0BCEE1-F974-42A8-9B84-0826F3EB3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IZOBRAŽEVANJE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ADA106D-268A-434B-9FE1-E14F0C88B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3777622"/>
          </a:xfrm>
        </p:spPr>
        <p:txBody>
          <a:bodyPr/>
          <a:lstStyle/>
          <a:p>
            <a:r>
              <a:rPr lang="sl-SI" dirty="0" err="1"/>
              <a:t>Bureau</a:t>
            </a:r>
            <a:r>
              <a:rPr lang="sl-SI" dirty="0"/>
              <a:t> </a:t>
            </a:r>
            <a:r>
              <a:rPr lang="sl-SI" dirty="0" err="1"/>
              <a:t>Veritas</a:t>
            </a:r>
            <a:endParaRPr lang="sl-SI" dirty="0"/>
          </a:p>
          <a:p>
            <a:r>
              <a:rPr lang="sl-SI" dirty="0"/>
              <a:t>29.09.2017</a:t>
            </a:r>
          </a:p>
          <a:p>
            <a:r>
              <a:rPr lang="sl-SI" dirty="0"/>
              <a:t>Ljubljana</a:t>
            </a:r>
          </a:p>
          <a:p>
            <a:r>
              <a:rPr lang="sl-SI" dirty="0"/>
              <a:t>Predavatelj: Branislav </a:t>
            </a:r>
            <a:r>
              <a:rPr lang="sl-SI" dirty="0" err="1"/>
              <a:t>Čergić</a:t>
            </a:r>
            <a:endParaRPr lang="sl-SI" dirty="0"/>
          </a:p>
          <a:p>
            <a:r>
              <a:rPr lang="sl-SI" dirty="0"/>
              <a:t>Tema:</a:t>
            </a:r>
          </a:p>
          <a:p>
            <a:pPr marL="0" indent="0">
              <a:buNone/>
            </a:pPr>
            <a:r>
              <a:rPr lang="sl-SI" dirty="0"/>
              <a:t>	Predstavitev in uporaba metode FMEA, ki odkriva napake na osnovi 	ustrezne komunikacije in sistematičnih ukrepov, s ciljem zmanjšanja 	morebitnih napak, ki se lahko pojavijo od zasnove do procesa izdelave in 	tudi v samem procesu.</a:t>
            </a:r>
          </a:p>
        </p:txBody>
      </p:sp>
    </p:spTree>
    <p:extLst>
      <p:ext uri="{BB962C8B-B14F-4D97-AF65-F5344CB8AC3E}">
        <p14:creationId xmlns:p14="http://schemas.microsoft.com/office/powerpoint/2010/main" val="4131342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2794A4-2FA3-44CB-869D-F7A58EB00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FMEA V ŽIVLJENJU IZDELKA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7574A9A-76C0-40DB-8049-CC9D24A9D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4935415"/>
          </a:xfrm>
        </p:spPr>
        <p:txBody>
          <a:bodyPr/>
          <a:lstStyle/>
          <a:p>
            <a:r>
              <a:rPr lang="sl-SI" dirty="0"/>
              <a:t>Analiza mora biti izvedena čim prej v procesih načrtovanja in razvoja.</a:t>
            </a:r>
          </a:p>
          <a:p>
            <a:endParaRPr lang="sl-SI" dirty="0"/>
          </a:p>
          <a:p>
            <a:r>
              <a:rPr lang="sl-SI" dirty="0"/>
              <a:t>Odražati mora vse konstrukcijske spremembe.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DFMEA naj bi bil izveden po razvoju zasnove, da lahko pomaga pri ocenitvi tveganja in dokumentirano pripomore k izbiri pravilne rešitve.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PFMEA se praviloma izvede takoj, ko so prve specifikacije proizvoda izdelane.</a:t>
            </a:r>
          </a:p>
        </p:txBody>
      </p:sp>
    </p:spTree>
    <p:extLst>
      <p:ext uri="{BB962C8B-B14F-4D97-AF65-F5344CB8AC3E}">
        <p14:creationId xmlns:p14="http://schemas.microsoft.com/office/powerpoint/2010/main" val="9111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CF72A4-EB43-470A-96DA-AD35B3F64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FMEA V ŽIVLJENJU IZDELKA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B79C6E7-C27F-441F-B52C-81C2BA403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4144108"/>
          </a:xfrm>
        </p:spPr>
        <p:txBody>
          <a:bodyPr>
            <a:normAutofit/>
          </a:bodyPr>
          <a:lstStyle/>
          <a:p>
            <a:r>
              <a:rPr lang="sl-SI" dirty="0"/>
              <a:t>Dokumentacija mora biti živ dokument, ki odraža vse izvedene ukrepe in je v skladu z zadnjo fazo razvoja.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Potrebno je izvajati revizije, v nasprotnem primeru je FMEA dokument le pokazatelj neresnosti podjetja.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Vse spremembe naj se dokumentira, saj govori zgodbo in podatki, ki izhajajo iz zgodovine razvoja so lahko včasih zelo koristni.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737775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8CBB90-652D-46A7-8CB5-525520F87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REVIZIJA FMEA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2CD42BA-0A6D-436C-9ED3-7F042479F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905000"/>
            <a:ext cx="8915400" cy="4434253"/>
          </a:xfrm>
        </p:spPr>
        <p:txBody>
          <a:bodyPr/>
          <a:lstStyle/>
          <a:p>
            <a:r>
              <a:rPr lang="sl-SI" dirty="0"/>
              <a:t>V primeru, da določeni ukrepi niso učinkoviti, se vrnemo nazaj na začetek (PDCA krog).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Revizije ne preverjajo le kupci, ampak se jih preverja tudi pri notranjih in zunanjih presojah.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Revizije se delajo ob: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dirty="0"/>
              <a:t>konstrukcijskih spremembah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dirty="0"/>
              <a:t>reklamacijah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dirty="0"/>
              <a:t>spremembah tehnologije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495340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52412F-E70B-4644-835F-4903935A4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SISTEMATIČEN PRISTOP K IZVAJANJU FMEA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8BC6CA5-0A71-411B-AA70-7215EF586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379785"/>
            <a:ext cx="8915400" cy="4478215"/>
          </a:xfrm>
        </p:spPr>
        <p:txBody>
          <a:bodyPr/>
          <a:lstStyle/>
          <a:p>
            <a:r>
              <a:rPr lang="sl-SI" dirty="0"/>
              <a:t>Izdelava FMEA je razdeljena na pet korakov: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dirty="0"/>
              <a:t>struktura in elementi sistema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sl-SI" dirty="0"/>
              <a:t>definirajo se cilji in namen FMEA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dirty="0"/>
              <a:t>funkcionalna analiza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sl-SI" dirty="0"/>
              <a:t>definirati za vsak element funkcijske zahteve (material, dizajn, varnost, tolerance,…)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dirty="0"/>
              <a:t>analiza možnih napak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sl-SI" dirty="0"/>
              <a:t>opis možnih napak funkcij glede na funkcijsko analizo (vsaj ena napaka na funkcijo)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dirty="0"/>
              <a:t>analiza tveganja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sl-SI" dirty="0"/>
              <a:t>vsaka napaka je </a:t>
            </a:r>
            <a:r>
              <a:rPr lang="sl-SI" dirty="0" err="1"/>
              <a:t>rangirana</a:t>
            </a:r>
            <a:r>
              <a:rPr lang="sl-SI" dirty="0"/>
              <a:t> in ocenjena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dirty="0"/>
              <a:t>optimizacija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sl-SI" dirty="0"/>
              <a:t>velike rizike je potrebno zmanjšati s pomočjo korektivnih ukrepov (PDCA)</a:t>
            </a:r>
          </a:p>
        </p:txBody>
      </p:sp>
    </p:spTree>
    <p:extLst>
      <p:ext uri="{BB962C8B-B14F-4D97-AF65-F5344CB8AC3E}">
        <p14:creationId xmlns:p14="http://schemas.microsoft.com/office/powerpoint/2010/main" val="22756018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2F0D69-12F8-4037-9848-ABC39CA9C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 b="1" dirty="0"/>
              <a:t>IZVAJANJE FMEA</a:t>
            </a:r>
          </a:p>
        </p:txBody>
      </p:sp>
      <p:pic>
        <p:nvPicPr>
          <p:cNvPr id="9" name="Označba mesta vsebine 8">
            <a:extLst>
              <a:ext uri="{FF2B5EF4-FFF2-40B4-BE49-F238E27FC236}">
                <a16:creationId xmlns:a16="http://schemas.microsoft.com/office/drawing/2014/main" id="{8AEA3C4C-9BEE-44FB-817D-C9963998A5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2699" y="1334513"/>
            <a:ext cx="4784147" cy="5300455"/>
          </a:xfrm>
        </p:spPr>
      </p:pic>
    </p:spTree>
    <p:extLst>
      <p:ext uri="{BB962C8B-B14F-4D97-AF65-F5344CB8AC3E}">
        <p14:creationId xmlns:p14="http://schemas.microsoft.com/office/powerpoint/2010/main" val="37255696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8BB3AF-B592-469C-BEB0-2A07D246F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STOPNJA POMEMBNOSTI NAPAKE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A3FFD31-BA16-4FE9-8EA2-0E8BBC76A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905000"/>
            <a:ext cx="8915400" cy="4583723"/>
          </a:xfrm>
        </p:spPr>
        <p:txBody>
          <a:bodyPr>
            <a:normAutofit/>
          </a:bodyPr>
          <a:lstStyle/>
          <a:p>
            <a:r>
              <a:rPr lang="sl-SI" dirty="0"/>
              <a:t>Je matematični produkt: RPN (</a:t>
            </a:r>
            <a:r>
              <a:rPr lang="sl-SI" dirty="0" err="1"/>
              <a:t>risk</a:t>
            </a:r>
            <a:r>
              <a:rPr lang="sl-SI" dirty="0"/>
              <a:t> </a:t>
            </a:r>
            <a:r>
              <a:rPr lang="sl-SI" dirty="0" err="1"/>
              <a:t>priority</a:t>
            </a:r>
            <a:r>
              <a:rPr lang="sl-SI" dirty="0"/>
              <a:t> </a:t>
            </a:r>
            <a:r>
              <a:rPr lang="sl-SI" dirty="0" err="1"/>
              <a:t>number</a:t>
            </a:r>
            <a:r>
              <a:rPr lang="sl-SI" dirty="0"/>
              <a:t>) = S x O x 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dirty="0"/>
              <a:t>S – pomembnost / teža napake za kupca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sl-SI" dirty="0"/>
              <a:t>kako je pomembno kupcu oz. za kupca, če pride do določene napake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dirty="0"/>
              <a:t>O – pogostost / verjetnost pojavitve napake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sl-SI" dirty="0"/>
              <a:t>ocenitev verjetnosti, da se bo pojavila napaka med zahtevano življenjsko dobo in uporabo proizvoda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dirty="0"/>
              <a:t>D – možnost / verjetnost odkritja napake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sl-SI" dirty="0"/>
              <a:t>ocenitev verjetnosti, da bo trenutni način obvladovanja odkril vzrok / napako, preden pride do odjemalca</a:t>
            </a:r>
          </a:p>
          <a:p>
            <a:pPr marL="914400" lvl="2" indent="0">
              <a:buNone/>
            </a:pPr>
            <a:endParaRPr lang="sl-SI" dirty="0"/>
          </a:p>
          <a:p>
            <a:pPr lvl="0">
              <a:buClr>
                <a:srgbClr val="A53010"/>
              </a:buClr>
            </a:pPr>
            <a:r>
              <a:rPr lang="sl-SI" dirty="0">
                <a:solidFill>
                  <a:prstClr val="black">
                    <a:lumMod val="75000"/>
                    <a:lumOff val="25000"/>
                  </a:prstClr>
                </a:solidFill>
              </a:rPr>
              <a:t>Mejno stopnjo si lahko določimo sami, ni standardizirana.</a:t>
            </a:r>
          </a:p>
          <a:p>
            <a:pPr marL="0" lvl="0" indent="0">
              <a:buClr>
                <a:srgbClr val="A53010"/>
              </a:buClr>
              <a:buNone/>
            </a:pPr>
            <a:endParaRPr lang="sl-SI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A53010"/>
              </a:buClr>
            </a:pPr>
            <a:r>
              <a:rPr lang="sl-SI" dirty="0">
                <a:solidFill>
                  <a:prstClr val="black">
                    <a:lumMod val="75000"/>
                    <a:lumOff val="25000"/>
                  </a:prstClr>
                </a:solidFill>
              </a:rPr>
              <a:t>Pri visokih faktorjih se takoj odreagira.</a:t>
            </a:r>
          </a:p>
          <a:p>
            <a:pPr marL="11430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181012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037285C-645E-4074-A98B-80CBCA12D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PRERAČUN KRITIČNOSTI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04D6BC1-7580-49EE-94C6-FC7FB453C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3777622"/>
          </a:xfrm>
        </p:spPr>
        <p:txBody>
          <a:bodyPr/>
          <a:lstStyle/>
          <a:p>
            <a:pPr lvl="0">
              <a:buClr>
                <a:srgbClr val="A53010"/>
              </a:buClr>
            </a:pPr>
            <a:r>
              <a:rPr lang="sl-SI" dirty="0"/>
              <a:t>Je matematični produkt: </a:t>
            </a:r>
            <a:r>
              <a:rPr lang="sl-SI" dirty="0">
                <a:solidFill>
                  <a:prstClr val="black">
                    <a:lumMod val="75000"/>
                    <a:lumOff val="25000"/>
                  </a:prstClr>
                </a:solidFill>
              </a:rPr>
              <a:t>Kritičnost = S </a:t>
            </a:r>
            <a:r>
              <a:rPr lang="sl-SI" sz="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(pomembnost za kupca) </a:t>
            </a:r>
            <a:r>
              <a:rPr lang="sl-SI" dirty="0">
                <a:solidFill>
                  <a:prstClr val="black">
                    <a:lumMod val="75000"/>
                    <a:lumOff val="25000"/>
                  </a:prstClr>
                </a:solidFill>
              </a:rPr>
              <a:t>x O </a:t>
            </a:r>
            <a:r>
              <a:rPr lang="sl-SI" sz="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(pogostost pojavljanja)</a:t>
            </a:r>
          </a:p>
          <a:p>
            <a:endParaRPr lang="sl-SI" dirty="0"/>
          </a:p>
          <a:p>
            <a:r>
              <a:rPr lang="sl-SI" dirty="0"/>
              <a:t>Uporablja se za določanje prioritet na elementih, ki zahtevajo dodatno kakovostno planiranje.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Če je nekaj kritično, je pomembno tudi za odjemalca.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Včasih je kritičnost visoka, sama ocena RPN pa nizka. V takem primeru je potrebno tveganje vseeno obravnavati.</a:t>
            </a:r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907836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2173942-6078-48A8-AD31-A2B8A1CB9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5570" y="624110"/>
            <a:ext cx="10016430" cy="1280890"/>
          </a:xfrm>
        </p:spPr>
        <p:txBody>
          <a:bodyPr>
            <a:normAutofit/>
          </a:bodyPr>
          <a:lstStyle/>
          <a:p>
            <a:r>
              <a:rPr lang="sl-SI" b="1" dirty="0"/>
              <a:t>S – POMEMBNOST / TEŽA NAPAKE ZA KUPCE</a:t>
            </a:r>
            <a:br>
              <a:rPr lang="sl-SI" b="1" dirty="0"/>
            </a:br>
            <a:r>
              <a:rPr lang="sl-SI" sz="1000" b="1" dirty="0"/>
              <a:t>SEVERITY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F8DC988-4427-4332-888B-41557E1C6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5570" y="1905000"/>
            <a:ext cx="9650084" cy="4662855"/>
          </a:xfrm>
        </p:spPr>
        <p:txBody>
          <a:bodyPr>
            <a:normAutofit lnSpcReduction="10000"/>
          </a:bodyPr>
          <a:lstStyle/>
          <a:p>
            <a:r>
              <a:rPr lang="sl-SI" dirty="0"/>
              <a:t>Predpostavimo, da se napaka, ki smo jo v predhodnem koraku predvideli kot možno, tudi dejansko pojavi.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Merilo možnih posledic je, kako jih bo občutil kupec.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Pri vrednotenju posameznih napak je potrebno pri prvi analizi vedno upoštevati najvišje možne vrednosti faktorja S.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Najvišjo oceno se poda v primeru, ko govorimo o varnostnih karakteristikah in v primeru, da nam ni jasno, kaj lahko tveganje povzroči.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V FMEA je poleg stolpca z oceno pomembnosti za kupca, stolpec ki označuje posebno karakteristiko in ga označimo s K.</a:t>
            </a:r>
          </a:p>
        </p:txBody>
      </p:sp>
    </p:spTree>
    <p:extLst>
      <p:ext uri="{BB962C8B-B14F-4D97-AF65-F5344CB8AC3E}">
        <p14:creationId xmlns:p14="http://schemas.microsoft.com/office/powerpoint/2010/main" val="4452688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1279E8-4AFE-44D5-BD30-31F18D9D2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S – POMEMBNOST ZA KUPCE</a:t>
            </a:r>
            <a:br>
              <a:rPr lang="sl-SI" b="1" dirty="0"/>
            </a:br>
            <a:r>
              <a:rPr lang="sl-SI" sz="1000" b="1" dirty="0"/>
              <a:t>SEVERITY</a:t>
            </a:r>
            <a:endParaRPr lang="sl-SI" sz="1000" dirty="0"/>
          </a:p>
        </p:txBody>
      </p:sp>
      <p:pic>
        <p:nvPicPr>
          <p:cNvPr id="7" name="Označba mesta vsebine 6">
            <a:extLst>
              <a:ext uri="{FF2B5EF4-FFF2-40B4-BE49-F238E27FC236}">
                <a16:creationId xmlns:a16="http://schemas.microsoft.com/office/drawing/2014/main" id="{7F61C45E-C2A6-4B0E-AF20-D6D6513DCC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0271" y="1264555"/>
            <a:ext cx="5953198" cy="5482369"/>
          </a:xfrm>
        </p:spPr>
      </p:pic>
    </p:spTree>
    <p:extLst>
      <p:ext uri="{BB962C8B-B14F-4D97-AF65-F5344CB8AC3E}">
        <p14:creationId xmlns:p14="http://schemas.microsoft.com/office/powerpoint/2010/main" val="26768301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CF270D-6260-46F1-8516-94B54C69C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K – KARAKTERISTIKE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6338DC7-6889-45F2-BF09-D5C3F6443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4495801"/>
          </a:xfrm>
        </p:spPr>
        <p:txBody>
          <a:bodyPr/>
          <a:lstStyle/>
          <a:p>
            <a:r>
              <a:rPr lang="sl-SI" dirty="0"/>
              <a:t>Pomembne karakteristike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dirty="0"/>
              <a:t>posebne karakteristike, ki pomembno učinkujejo na kupca in zahtevajo kakovostno planiranje, da se zagotovi sprejemljiv nivo sposobnosti</a:t>
            </a:r>
          </a:p>
          <a:p>
            <a:pPr marL="457200" lvl="1" indent="0">
              <a:buNone/>
            </a:pPr>
            <a:endParaRPr lang="sl-SI" dirty="0"/>
          </a:p>
          <a:p>
            <a:pPr lvl="0">
              <a:buClr>
                <a:srgbClr val="A53010"/>
              </a:buClr>
            </a:pPr>
            <a:r>
              <a:rPr lang="sl-SI" dirty="0">
                <a:solidFill>
                  <a:prstClr val="black">
                    <a:lumMod val="75000"/>
                    <a:lumOff val="25000"/>
                  </a:prstClr>
                </a:solidFill>
              </a:rPr>
              <a:t>Posebne procesne karakteristike</a:t>
            </a:r>
          </a:p>
          <a:p>
            <a:pPr lvl="1">
              <a:buClr>
                <a:srgbClr val="A53010"/>
              </a:buClr>
              <a:buFont typeface="Arial" panose="020B0604020202020204" pitchFamily="34" charset="0"/>
              <a:buChar char="•"/>
            </a:pPr>
            <a:r>
              <a:rPr lang="sl-SI" dirty="0">
                <a:solidFill>
                  <a:prstClr val="black">
                    <a:lumMod val="75000"/>
                    <a:lumOff val="25000"/>
                  </a:prstClr>
                </a:solidFill>
              </a:rPr>
              <a:t>Karakteristike procesa, katerih variacije morajo biti obvladovane, da se zagotovi variacija znotraj ciljnih vrednosti proizvodnje in montaže</a:t>
            </a:r>
          </a:p>
          <a:p>
            <a:pPr marL="457200" lvl="1" indent="0">
              <a:buClr>
                <a:srgbClr val="A53010"/>
              </a:buClr>
              <a:buNone/>
            </a:pPr>
            <a:endParaRPr lang="sl-SI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A53010"/>
              </a:buClr>
            </a:pPr>
            <a:r>
              <a:rPr lang="sl-SI" dirty="0">
                <a:solidFill>
                  <a:prstClr val="black">
                    <a:lumMod val="75000"/>
                    <a:lumOff val="25000"/>
                  </a:prstClr>
                </a:solidFill>
              </a:rPr>
              <a:t>Posebne karakteristike izdelka</a:t>
            </a:r>
          </a:p>
          <a:p>
            <a:pPr lvl="1">
              <a:buClr>
                <a:srgbClr val="A53010"/>
              </a:buClr>
              <a:buFont typeface="Arial" panose="020B0604020202020204" pitchFamily="34" charset="0"/>
              <a:buChar char="•"/>
            </a:pPr>
            <a:r>
              <a:rPr lang="sl-SI" dirty="0">
                <a:solidFill>
                  <a:prstClr val="black">
                    <a:lumMod val="75000"/>
                    <a:lumOff val="25000"/>
                  </a:prstClr>
                </a:solidFill>
              </a:rPr>
              <a:t>Karakteristike izdelka, katerih variacije lahko pomembno učinkujejo na varnost izdelka ali skladnost z zakonskimi predpisi /  standardi ali zadovoljstvo </a:t>
            </a:r>
            <a:r>
              <a:rPr lang="sl-SI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odjemlca</a:t>
            </a:r>
            <a:r>
              <a:rPr lang="sl-SI" dirty="0">
                <a:solidFill>
                  <a:prstClr val="black">
                    <a:lumMod val="75000"/>
                    <a:lumOff val="25000"/>
                  </a:prstClr>
                </a:solidFill>
              </a:rPr>
              <a:t> s proizvodom</a:t>
            </a:r>
          </a:p>
          <a:p>
            <a:pPr marL="57150" indent="0">
              <a:buClr>
                <a:srgbClr val="A53010"/>
              </a:buClr>
              <a:buNone/>
            </a:pPr>
            <a:endParaRPr lang="sl-SI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5715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38913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B3B143-1BD7-4A7E-A22D-AC97D23CD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METODE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0811D9C-525D-4713-BA61-0D38BD98C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5251939"/>
          </a:xfrm>
        </p:spPr>
        <p:txBody>
          <a:bodyPr/>
          <a:lstStyle/>
          <a:p>
            <a:r>
              <a:rPr lang="sl-SI" dirty="0"/>
              <a:t>FMEA je ena izmed metod preventivnega zagotavljanja kakovosti, ki nudi možnost sistematičnega preučevanja možnih napak in njih posledic.</a:t>
            </a:r>
          </a:p>
          <a:p>
            <a:r>
              <a:rPr lang="sl-SI" dirty="0"/>
              <a:t>Za uspešen nadzor in upravljanje kakovosti je potrebno že v zgodnjih fazah procesa nastajanja izdelka razviti več različnih metod preventivnega zagotavljanja kakovosti. </a:t>
            </a:r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5643A4C-D331-4F9E-B651-DF10E5416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4827" y="3747896"/>
            <a:ext cx="5024169" cy="278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8167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1603F0-342D-4C4B-968C-29B27B15C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O – POGOSTOST POJAVLJANJA</a:t>
            </a:r>
            <a:br>
              <a:rPr lang="sl-SI" b="1" dirty="0"/>
            </a:br>
            <a:r>
              <a:rPr lang="sl-SI" sz="1000" b="1" dirty="0"/>
              <a:t>OCCURENCE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8510638-5196-4DFE-922C-12DC102DB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919654"/>
            <a:ext cx="8915400" cy="3985846"/>
          </a:xfrm>
        </p:spPr>
        <p:txBody>
          <a:bodyPr/>
          <a:lstStyle/>
          <a:p>
            <a:r>
              <a:rPr lang="sl-SI" dirty="0"/>
              <a:t>Odvisna je od tipa izdelka, naše tehnologije izdelave, itd..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Potrebno je obravnavati pogostost pojavljanja napak neodvisno od pomena za kupca oz. neodvisno od možnosti odkrivanja le – teh.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Ne upoštevamo predvidenega oz. obstoječega načina kontrole, ki služi za odkrivanje napak.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Ocena je povezana z zahtevanimi cilji podjetja, dobavitelja in odjemalca.</a:t>
            </a:r>
          </a:p>
        </p:txBody>
      </p:sp>
    </p:spTree>
    <p:extLst>
      <p:ext uri="{BB962C8B-B14F-4D97-AF65-F5344CB8AC3E}">
        <p14:creationId xmlns:p14="http://schemas.microsoft.com/office/powerpoint/2010/main" val="38651119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9862678-1BED-4DC3-ACE9-0B0973FC5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O – POGOSTOST POJAVLJANJA</a:t>
            </a:r>
            <a:br>
              <a:rPr lang="sl-SI" b="1" dirty="0"/>
            </a:br>
            <a:r>
              <a:rPr lang="sl-SI" sz="1000" b="1" dirty="0"/>
              <a:t>OCCURENCE</a:t>
            </a:r>
            <a:endParaRPr lang="sl-SI" sz="1000" dirty="0"/>
          </a:p>
        </p:txBody>
      </p:sp>
      <p:pic>
        <p:nvPicPr>
          <p:cNvPr id="7" name="Označba mesta vsebine 6">
            <a:extLst>
              <a:ext uri="{FF2B5EF4-FFF2-40B4-BE49-F238E27FC236}">
                <a16:creationId xmlns:a16="http://schemas.microsoft.com/office/drawing/2014/main" id="{0AE23882-883C-4945-8773-B2A63C9A96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2768" y="1484361"/>
            <a:ext cx="8152000" cy="5241753"/>
          </a:xfrm>
        </p:spPr>
      </p:pic>
    </p:spTree>
    <p:extLst>
      <p:ext uri="{BB962C8B-B14F-4D97-AF65-F5344CB8AC3E}">
        <p14:creationId xmlns:p14="http://schemas.microsoft.com/office/powerpoint/2010/main" val="8139921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FA93901-D9CF-4C4B-A07F-C728F1992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D – MOŽNOST ODKRIVANJA</a:t>
            </a:r>
            <a:br>
              <a:rPr lang="sl-SI" b="1" dirty="0"/>
            </a:br>
            <a:r>
              <a:rPr lang="sl-SI" sz="1000" b="1" dirty="0"/>
              <a:t>DETECTION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789A5FF-6E52-4C5C-BDA4-77819B735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910862"/>
            <a:ext cx="8915400" cy="4478215"/>
          </a:xfrm>
        </p:spPr>
        <p:txBody>
          <a:bodyPr/>
          <a:lstStyle/>
          <a:p>
            <a:r>
              <a:rPr lang="sl-SI" dirty="0"/>
              <a:t>Ocena verjetnosti odkrivanja napake temelji na: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dirty="0"/>
              <a:t>sedanjem stanju karakteristik – predvidenih in obstoječih, katere že kontroliramo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dirty="0"/>
              <a:t>sedanjem stanju načina kontrole – vzorčenje, 100% kontrola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dirty="0"/>
              <a:t>vrste napake, ki se lahko pojavi – očitna in lahko odkrita napaka ali skrita napaka</a:t>
            </a:r>
          </a:p>
          <a:p>
            <a:pPr marL="457200" lvl="1" indent="0">
              <a:buNone/>
            </a:pPr>
            <a:endParaRPr lang="sl-SI" dirty="0"/>
          </a:p>
          <a:p>
            <a:r>
              <a:rPr lang="sl-SI" dirty="0"/>
              <a:t>Pri vrednotenju posameznih napak je potrebno pri prvi analizi vedno upoštevati najvišje možne vrednosti faktorja D.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Pri vrednotenju ne upoštevamo predhodnih kriterijev in predpostavimo, da se je napaka že pojavila.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Pri določanju faktorja D se gleda iz vidika plana kontrole.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329763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A60B216C-DF98-4C6C-9030-BD5033A67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D – MOŽNOST ODKRIVANJA</a:t>
            </a:r>
            <a:br>
              <a:rPr lang="sl-SI" b="1" dirty="0"/>
            </a:br>
            <a:r>
              <a:rPr lang="sl-SI" sz="1000" b="1" dirty="0"/>
              <a:t>DETECTION</a:t>
            </a:r>
          </a:p>
        </p:txBody>
      </p:sp>
      <p:pic>
        <p:nvPicPr>
          <p:cNvPr id="7" name="Označba mesta vsebine 6">
            <a:extLst>
              <a:ext uri="{FF2B5EF4-FFF2-40B4-BE49-F238E27FC236}">
                <a16:creationId xmlns:a16="http://schemas.microsoft.com/office/drawing/2014/main" id="{3662B26D-8026-4D96-B2F4-CF7825E69F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5367" y="1264555"/>
            <a:ext cx="6786802" cy="5510237"/>
          </a:xfrm>
        </p:spPr>
      </p:pic>
    </p:spTree>
    <p:extLst>
      <p:ext uri="{BB962C8B-B14F-4D97-AF65-F5344CB8AC3E}">
        <p14:creationId xmlns:p14="http://schemas.microsoft.com/office/powerpoint/2010/main" val="10038595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C4D9B5-F43F-4D64-8A39-F80A0A94C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FMEA PROCESA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F90BD46F-9BE0-4111-AE48-646E1486BB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368" y="1431607"/>
            <a:ext cx="11926938" cy="4881269"/>
          </a:xfrm>
        </p:spPr>
      </p:pic>
    </p:spTree>
    <p:extLst>
      <p:ext uri="{BB962C8B-B14F-4D97-AF65-F5344CB8AC3E}">
        <p14:creationId xmlns:p14="http://schemas.microsoft.com/office/powerpoint/2010/main" val="25145838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1DA615-8774-4C01-8086-44FDC5812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FMEA PROCESA</a:t>
            </a:r>
            <a:br>
              <a:rPr lang="sl-SI" b="1" dirty="0"/>
            </a:br>
            <a:r>
              <a:rPr lang="sl-SI" sz="2000" b="1" dirty="0"/>
              <a:t>1., 2., 3., 4. stolpec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B84A4AF-0FDF-4510-AF98-E1FCEFE99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3777622"/>
          </a:xfrm>
        </p:spPr>
        <p:txBody>
          <a:bodyPr/>
          <a:lstStyle/>
          <a:p>
            <a:r>
              <a:rPr lang="sl-SI" dirty="0"/>
              <a:t>V 1. stolpec formularja vpišemo predmet analize – to je lahko vsak: izdelek, proces, faza, element sistema,…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V 2. stolpec vpisujemo vse možne napake, ki se po našem predvidevanju lahko pojavijo na, v prvem stolpcu vpisan predmet analize.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V 3. stolpec vpišemo predvidene možne posledice napak za uporabnika.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V 4. stolpcu določimo resnost pojavitve napake za kupca.</a:t>
            </a:r>
          </a:p>
        </p:txBody>
      </p:sp>
    </p:spTree>
    <p:extLst>
      <p:ext uri="{BB962C8B-B14F-4D97-AF65-F5344CB8AC3E}">
        <p14:creationId xmlns:p14="http://schemas.microsoft.com/office/powerpoint/2010/main" val="7924106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1DA615-8774-4C01-8086-44FDC5812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FMEA PROCESA</a:t>
            </a:r>
            <a:br>
              <a:rPr lang="sl-SI" b="1" dirty="0"/>
            </a:br>
            <a:r>
              <a:rPr lang="sl-SI" sz="2000" b="1" dirty="0"/>
              <a:t>5., 6., 7., 8. stolpec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B84A4AF-0FDF-4510-AF98-E1FCEFE99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3777622"/>
          </a:xfrm>
        </p:spPr>
        <p:txBody>
          <a:bodyPr>
            <a:normAutofit/>
          </a:bodyPr>
          <a:lstStyle/>
          <a:p>
            <a:r>
              <a:rPr lang="sl-SI" dirty="0"/>
              <a:t>5. stolpec uporabimo za označitev posebnih karakteristik v našem procesu.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V 6. stolpcu so za vsako možno napako, določeno v tretjem stolpcu, vpisani vsi možni vzroki, ki po naših predvidevanjih lahko povzročijo pojav posamezne napake. 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V 7. stolpec vpišemo faktor pogostosti oz. verjetnosti pojavitve napake. Po tem stolpcu lahko v naslednjem določimo faktor kritičnosti (</a:t>
            </a:r>
            <a:r>
              <a:rPr lang="sl-SI" dirty="0" err="1"/>
              <a:t>SxO</a:t>
            </a:r>
            <a:r>
              <a:rPr lang="sl-SI" dirty="0"/>
              <a:t>) – opcijsko.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V 8. stolpec vpišemo trenutni način nadzora.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980751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1DA615-8774-4C01-8086-44FDC5812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FMEA PROCESA</a:t>
            </a:r>
            <a:br>
              <a:rPr lang="sl-SI" b="1" dirty="0"/>
            </a:br>
            <a:r>
              <a:rPr lang="sl-SI" sz="2000" b="1" dirty="0"/>
              <a:t>9., 10., 11., 12. stolpec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B84A4AF-0FDF-4510-AF98-E1FCEFE99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3777622"/>
          </a:xfrm>
        </p:spPr>
        <p:txBody>
          <a:bodyPr>
            <a:normAutofit/>
          </a:bodyPr>
          <a:lstStyle/>
          <a:p>
            <a:r>
              <a:rPr lang="sl-SI" dirty="0"/>
              <a:t>V 9. stolpcu določimo faktor </a:t>
            </a:r>
            <a:r>
              <a:rPr lang="sl-SI" dirty="0" err="1"/>
              <a:t>detektabilnosti</a:t>
            </a:r>
            <a:r>
              <a:rPr lang="sl-SI" dirty="0"/>
              <a:t> oz. možnost odkrivanja napake.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V 10. stolpcu izračunate faktor tveganja RPN. 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V 11. stolpec vpišemo predlagane priporočene ukrepe, v primeru, da je faktor tveganja višji od zastavljene lestvice.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V 12. stolpec vpišemo odgovorno osebo in predviden datum izvedbe določenega ukrepa iz 11. stolpca.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587849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1DA615-8774-4C01-8086-44FDC5812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FMEA PROCESA</a:t>
            </a:r>
            <a:br>
              <a:rPr lang="sl-SI" b="1" dirty="0"/>
            </a:br>
            <a:r>
              <a:rPr lang="sl-SI" sz="2000" b="1" dirty="0"/>
              <a:t>13. - 17. stolpec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B84A4AF-0FDF-4510-AF98-E1FCEFE99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905000"/>
            <a:ext cx="8915400" cy="3777622"/>
          </a:xfrm>
        </p:spPr>
        <p:txBody>
          <a:bodyPr>
            <a:normAutofit/>
          </a:bodyPr>
          <a:lstStyle/>
          <a:p>
            <a:r>
              <a:rPr lang="sl-SI" dirty="0"/>
              <a:t>Opiše se izvedbo predvidenega ukrepa.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Ponovno se oceni tveganje – določi se vse tri faktorje.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Ponovno se izračuna faktor tveganja RPN.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V primeru, da ukrep ni izboljšal faktorja tveganja, moramo predlagati nove ukrepe izboljšanja. 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564650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F8F50E-267E-4F9C-A967-A5CEF0CEE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CILJ FMEA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A839971-829D-4572-B447-B36D58938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902069"/>
            <a:ext cx="8915400" cy="4759570"/>
          </a:xfrm>
        </p:spPr>
        <p:txBody>
          <a:bodyPr>
            <a:normAutofit/>
          </a:bodyPr>
          <a:lstStyle/>
          <a:p>
            <a:r>
              <a:rPr lang="sl-SI" dirty="0"/>
              <a:t>Cilj metode ni, da bo vse na najnižjih vrednostih, cilj je nenehno izboljšanje.</a:t>
            </a:r>
          </a:p>
          <a:p>
            <a:pPr marL="0" indent="0">
              <a:buNone/>
            </a:pPr>
            <a:endParaRPr lang="sl-SI" sz="1000" dirty="0"/>
          </a:p>
          <a:p>
            <a:r>
              <a:rPr lang="sl-SI" dirty="0"/>
              <a:t>Sive cone so cone, kjer ni nobenih kontrol in je prostor na PFMEA dejansko prazen – na takih področjih so RPN ocene višje, ukrep pa je lahko že določitev kontrolnega postopka za to cono oz. operacijo.</a:t>
            </a:r>
          </a:p>
          <a:p>
            <a:pPr marL="0" indent="0">
              <a:buNone/>
            </a:pPr>
            <a:endParaRPr lang="sl-SI" sz="1000" dirty="0"/>
          </a:p>
          <a:p>
            <a:r>
              <a:rPr lang="sl-SI" dirty="0"/>
              <a:t>FMEA se usklajuje s plani kontrole. Tudi na planu kontrole je potrebno označiti posebne karakteristike, prav tako je to priporočljivo za „</a:t>
            </a:r>
            <a:r>
              <a:rPr lang="sl-SI" dirty="0" err="1"/>
              <a:t>flow</a:t>
            </a:r>
            <a:r>
              <a:rPr lang="sl-SI" dirty="0"/>
              <a:t> </a:t>
            </a:r>
            <a:r>
              <a:rPr lang="sl-SI" dirty="0" err="1"/>
              <a:t>chart</a:t>
            </a:r>
            <a:r>
              <a:rPr lang="sl-SI" dirty="0"/>
              <a:t>“ procesa.</a:t>
            </a:r>
          </a:p>
          <a:p>
            <a:pPr marL="0" indent="0">
              <a:buNone/>
            </a:pPr>
            <a:endParaRPr lang="sl-SI" sz="1000" dirty="0"/>
          </a:p>
          <a:p>
            <a:r>
              <a:rPr lang="sl-SI" dirty="0"/>
              <a:t>FMEA se lahko naredi tudi za vsako operacijo procesa posebej in se nato zloži v sklop.</a:t>
            </a:r>
          </a:p>
          <a:p>
            <a:pPr marL="0" indent="0">
              <a:buNone/>
            </a:pPr>
            <a:endParaRPr lang="sl-SI" sz="1000" dirty="0"/>
          </a:p>
          <a:p>
            <a:r>
              <a:rPr lang="sl-SI" dirty="0"/>
              <a:t>Dobro strukturiran (D)FMEA pomeni manj problemov v proizvodnji.</a:t>
            </a:r>
          </a:p>
        </p:txBody>
      </p:sp>
    </p:spTree>
    <p:extLst>
      <p:ext uri="{BB962C8B-B14F-4D97-AF65-F5344CB8AC3E}">
        <p14:creationId xmlns:p14="http://schemas.microsoft.com/office/powerpoint/2010/main" val="2517625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4F15C5-53AD-4B65-B824-F7CE97A9E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METODE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2395B1E-28D0-4D69-A5B2-4BC835A75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3777622"/>
          </a:xfrm>
        </p:spPr>
        <p:txBody>
          <a:bodyPr>
            <a:normAutofit/>
          </a:bodyPr>
          <a:lstStyle/>
          <a:p>
            <a:r>
              <a:rPr lang="sl-SI" dirty="0"/>
              <a:t>QFD – </a:t>
            </a:r>
            <a:r>
              <a:rPr lang="sl-SI" dirty="0" err="1"/>
              <a:t>Quality</a:t>
            </a:r>
            <a:r>
              <a:rPr lang="sl-SI" dirty="0"/>
              <a:t> </a:t>
            </a:r>
            <a:r>
              <a:rPr lang="sl-SI" dirty="0" err="1"/>
              <a:t>function</a:t>
            </a:r>
            <a:r>
              <a:rPr lang="sl-SI" dirty="0"/>
              <a:t> </a:t>
            </a:r>
            <a:r>
              <a:rPr lang="sl-SI" dirty="0" err="1"/>
              <a:t>deployment</a:t>
            </a:r>
            <a:r>
              <a:rPr lang="sl-SI" dirty="0"/>
              <a:t> ali GLAS KUPCA</a:t>
            </a:r>
          </a:p>
          <a:p>
            <a:pPr lvl="1">
              <a:buClr>
                <a:srgbClr val="A53010"/>
              </a:buClr>
              <a:buFont typeface="Arial" panose="020B0604020202020204" pitchFamily="34" charset="0"/>
              <a:buChar char="•"/>
            </a:pPr>
            <a:r>
              <a:rPr lang="sl-SI" dirty="0">
                <a:solidFill>
                  <a:prstClr val="black">
                    <a:lumMod val="75000"/>
                    <a:lumOff val="25000"/>
                  </a:prstClr>
                </a:solidFill>
              </a:rPr>
              <a:t>Izdelek, glede na zahtevo trga </a:t>
            </a:r>
          </a:p>
          <a:p>
            <a:pPr lvl="1">
              <a:buClr>
                <a:srgbClr val="A53010"/>
              </a:buClr>
              <a:buFont typeface="Arial" panose="020B0604020202020204" pitchFamily="34" charset="0"/>
              <a:buChar char="•"/>
            </a:pPr>
            <a:r>
              <a:rPr lang="sl-SI" dirty="0">
                <a:solidFill>
                  <a:prstClr val="black">
                    <a:lumMod val="75000"/>
                    <a:lumOff val="25000"/>
                  </a:prstClr>
                </a:solidFill>
              </a:rPr>
              <a:t>Izdelek, ki izpolnjuje vse kupčeve zahteve</a:t>
            </a:r>
          </a:p>
          <a:p>
            <a:pPr lvl="1">
              <a:buClr>
                <a:srgbClr val="A53010"/>
              </a:buClr>
              <a:buFont typeface="Arial" panose="020B0604020202020204" pitchFamily="34" charset="0"/>
              <a:buChar char="•"/>
            </a:pPr>
            <a:r>
              <a:rPr lang="sl-SI" dirty="0">
                <a:solidFill>
                  <a:prstClr val="black">
                    <a:lumMod val="75000"/>
                    <a:lumOff val="25000"/>
                  </a:prstClr>
                </a:solidFill>
              </a:rPr>
              <a:t>Od idejne zasnove izdelka do načrtovanja proizvodnje</a:t>
            </a:r>
          </a:p>
          <a:p>
            <a:pPr marL="457200" lvl="1" indent="0">
              <a:buClr>
                <a:srgbClr val="A53010"/>
              </a:buClr>
              <a:buNone/>
            </a:pPr>
            <a:endParaRPr lang="sl-SI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r>
              <a:rPr lang="sl-SI" dirty="0"/>
              <a:t>DOE – Design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experiments</a:t>
            </a:r>
            <a:r>
              <a:rPr lang="sl-SI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dirty="0"/>
              <a:t>Eksperimentalne metode na osnovi statističnega načrtovanja poizkusov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dirty="0"/>
              <a:t>Zmanjšanje stroškov raziskav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dirty="0"/>
              <a:t>Povečanje kakovosti izdelkov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  <a:p>
            <a:endParaRPr lang="sl-SI" dirty="0"/>
          </a:p>
          <a:p>
            <a:pPr marL="57150" indent="0">
              <a:buNone/>
            </a:pPr>
            <a:endParaRPr lang="sl-SI" dirty="0"/>
          </a:p>
          <a:p>
            <a:pPr marL="5715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97778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F610250-1AF7-4921-A06B-9EC0F4A59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METODE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50E0918-5D0E-4294-BB63-5C660F47F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905000"/>
            <a:ext cx="8915400" cy="4460631"/>
          </a:xfrm>
        </p:spPr>
        <p:txBody>
          <a:bodyPr/>
          <a:lstStyle/>
          <a:p>
            <a:r>
              <a:rPr lang="sl-SI" dirty="0"/>
              <a:t>POKA YOKE – Preverjanje napak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dirty="0"/>
              <a:t>Omejevanje možnih izvorov napak v proizvodnji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dirty="0"/>
              <a:t>Odkrivanje in izogibanje mestom napak</a:t>
            </a:r>
          </a:p>
          <a:p>
            <a:pPr marL="57150" indent="0">
              <a:buNone/>
            </a:pPr>
            <a:endParaRPr lang="sl-SI" dirty="0"/>
          </a:p>
          <a:p>
            <a:r>
              <a:rPr lang="sl-SI" dirty="0"/>
              <a:t>SPC – Statistično obvladovanje procesa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dirty="0"/>
              <a:t>Stalen nadzor procesov za ohranjanje kakovostne proizvodnje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dirty="0"/>
              <a:t>Zmanjšanje nadzora samih izdelkov po sistemu OK – NOK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dirty="0"/>
              <a:t>Povečanje kakovosti proizvodnih procesov</a:t>
            </a:r>
          </a:p>
          <a:p>
            <a:pPr marL="57150" indent="0">
              <a:buNone/>
            </a:pPr>
            <a:endParaRPr lang="sl-SI" dirty="0"/>
          </a:p>
          <a:p>
            <a:pPr marL="57150" indent="0" algn="ctr">
              <a:buNone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Skupni cilj vseh omenjenih metod je, da se vsako morebitno napako odkrije in odpravi in to še predno se pojavi v fazi uporabe – pri kupcu ali končnemu kupcu.</a:t>
            </a:r>
          </a:p>
          <a:p>
            <a:pPr marL="5715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83228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9103E1-4577-4C75-8903-34DE5977F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FMEA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BE62273-8A88-4218-8C70-A490EA656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2710" y="1905000"/>
            <a:ext cx="8915400" cy="3777622"/>
          </a:xfrm>
        </p:spPr>
        <p:txBody>
          <a:bodyPr/>
          <a:lstStyle/>
          <a:p>
            <a:r>
              <a:rPr lang="sl-SI" dirty="0"/>
              <a:t>Predstavlja le en del celote, kjer potencialne napake analiziramo kot posledice različnih vzrokov</a:t>
            </a:r>
          </a:p>
          <a:p>
            <a:r>
              <a:rPr lang="sl-SI" dirty="0"/>
              <a:t>Metoda je tesno povezana z ostalimi elementi sistema kakovosti.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86A015C-AEC7-4E93-9189-76A8769104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7933923"/>
              </p:ext>
            </p:extLst>
          </p:nvPr>
        </p:nvGraphicFramePr>
        <p:xfrm>
          <a:off x="2639425" y="2001715"/>
          <a:ext cx="8818685" cy="458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2546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572537-B131-4995-88CA-73F0BF4FC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FMEA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B96F204-5159-4B3E-B515-D3C19C6D5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4355123"/>
          </a:xfrm>
        </p:spPr>
        <p:txBody>
          <a:bodyPr/>
          <a:lstStyle/>
          <a:p>
            <a:r>
              <a:rPr lang="sl-SI" dirty="0"/>
              <a:t>Orodje, ki pomaga pri zajemu znanja iz izkušenj posameznikov.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Prevečkrat se dogaja, da se izkušnje prenašajo le po „ustnem izročilu“.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Slabe informacije vodijo k slabim odločitvam.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Potrebno je celovito upravljanje s kakovostjo, za kar je nujna uporaba preventivnih metod.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Metoda, ki zahteva timsko delo in upošteva čim več različnih pogledov na obravnavan problem.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06554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575BCE-BA17-458D-8F00-41184CAEF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FMEA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7C37B38-1472-4AAC-A4AB-79BDED61F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4249615"/>
          </a:xfrm>
        </p:spPr>
        <p:txBody>
          <a:bodyPr/>
          <a:lstStyle/>
          <a:p>
            <a:r>
              <a:rPr lang="sl-SI" dirty="0"/>
              <a:t>Cilj metode ni, da se nekaj naredi – vodi v površnost.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Cilj metode je nadaljnja uporaba.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Slabo izdelan FMEA predstavlja tveganje.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Ni nujno, da je povezan z avto industrijo, iz katere izhaja, metodo lahko izvajamo za poljuben proces in izdelek.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FMEA je živ dokument in se ga uporablja kot orodje.</a:t>
            </a:r>
          </a:p>
        </p:txBody>
      </p:sp>
    </p:spTree>
    <p:extLst>
      <p:ext uri="{BB962C8B-B14F-4D97-AF65-F5344CB8AC3E}">
        <p14:creationId xmlns:p14="http://schemas.microsoft.com/office/powerpoint/2010/main" val="1570969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120810-51D9-42FC-93E5-69CB671F5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FMEA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84120E7-64C0-42E8-88CC-D088B2661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905000"/>
            <a:ext cx="8915400" cy="3777622"/>
          </a:xfrm>
        </p:spPr>
        <p:txBody>
          <a:bodyPr/>
          <a:lstStyle/>
          <a:p>
            <a:r>
              <a:rPr lang="sl-SI" dirty="0"/>
              <a:t>V proces izdelave FMEA se lahko vključi tudi sledeče aktivnosti:</a:t>
            </a:r>
          </a:p>
          <a:p>
            <a:pPr marL="0" indent="0">
              <a:buNone/>
            </a:pPr>
            <a:endParaRPr lang="sl-SI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sl-SI" dirty="0"/>
              <a:t>nabava materiala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dirty="0"/>
              <a:t>odprema odjemalcu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dirty="0"/>
              <a:t>načrtovanje pakiranja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dirty="0"/>
              <a:t>razvoj orodij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E618E646-98CE-46EE-B2F3-E34C5077C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384" y="2419349"/>
            <a:ext cx="5117139" cy="326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026204"/>
      </p:ext>
    </p:extLst>
  </p:cSld>
  <p:clrMapOvr>
    <a:masterClrMapping/>
  </p:clrMapOvr>
</p:sld>
</file>

<file path=ppt/theme/theme1.xml><?xml version="1.0" encoding="utf-8"?>
<a:theme xmlns:a="http://schemas.openxmlformats.org/drawingml/2006/main" name="Šelest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861</TotalTime>
  <Words>1917</Words>
  <Application>Microsoft Office PowerPoint</Application>
  <PresentationFormat>Širokozaslonsko</PresentationFormat>
  <Paragraphs>297</Paragraphs>
  <Slides>39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39</vt:i4>
      </vt:variant>
    </vt:vector>
  </HeadingPairs>
  <TitlesOfParts>
    <vt:vector size="44" baseType="lpstr">
      <vt:lpstr>Arial</vt:lpstr>
      <vt:lpstr>Century Gothic</vt:lpstr>
      <vt:lpstr>Wingdings</vt:lpstr>
      <vt:lpstr>Wingdings 3</vt:lpstr>
      <vt:lpstr>Šelest</vt:lpstr>
      <vt:lpstr>  FMEA (Failure Mode and Effects Analysis)   Analiza možnih napak in njihovih posledic   Povzetek izobraževanja g. Branislava Čergića </vt:lpstr>
      <vt:lpstr>IZOBRAŽEVANJE</vt:lpstr>
      <vt:lpstr>METODE</vt:lpstr>
      <vt:lpstr>METODE</vt:lpstr>
      <vt:lpstr>METODE</vt:lpstr>
      <vt:lpstr>FMEA</vt:lpstr>
      <vt:lpstr>FMEA</vt:lpstr>
      <vt:lpstr>FMEA</vt:lpstr>
      <vt:lpstr>FMEA</vt:lpstr>
      <vt:lpstr>METODOLOGIJA</vt:lpstr>
      <vt:lpstr>METODOLOGIJA</vt:lpstr>
      <vt:lpstr>METODOLOGIJA</vt:lpstr>
      <vt:lpstr>DFMEA</vt:lpstr>
      <vt:lpstr>PFMEA</vt:lpstr>
      <vt:lpstr>SFMEA</vt:lpstr>
      <vt:lpstr>IZVAJANJE</vt:lpstr>
      <vt:lpstr>KDO IN KDAJ IZVAJA FMEA?  </vt:lpstr>
      <vt:lpstr>KDO IN KDAJ IZVAJA FMEA?</vt:lpstr>
      <vt:lpstr>FMEA V ŽIVLJENJU IZDELKA</vt:lpstr>
      <vt:lpstr>FMEA V ŽIVLJENJU IZDELKA</vt:lpstr>
      <vt:lpstr>FMEA V ŽIVLJENJU IZDELKA</vt:lpstr>
      <vt:lpstr>REVIZIJA FMEA</vt:lpstr>
      <vt:lpstr>SISTEMATIČEN PRISTOP K IZVAJANJU FMEA</vt:lpstr>
      <vt:lpstr>IZVAJANJE FMEA</vt:lpstr>
      <vt:lpstr>STOPNJA POMEMBNOSTI NAPAKE</vt:lpstr>
      <vt:lpstr>PRERAČUN KRITIČNOSTI</vt:lpstr>
      <vt:lpstr>S – POMEMBNOST / TEŽA NAPAKE ZA KUPCE SEVERITY</vt:lpstr>
      <vt:lpstr>S – POMEMBNOST ZA KUPCE SEVERITY</vt:lpstr>
      <vt:lpstr>K – KARAKTERISTIKE</vt:lpstr>
      <vt:lpstr>O – POGOSTOST POJAVLJANJA OCCURENCE</vt:lpstr>
      <vt:lpstr>O – POGOSTOST POJAVLJANJA OCCURENCE</vt:lpstr>
      <vt:lpstr>D – MOŽNOST ODKRIVANJA DETECTION</vt:lpstr>
      <vt:lpstr>D – MOŽNOST ODKRIVANJA DETECTION</vt:lpstr>
      <vt:lpstr>FMEA PROCESA</vt:lpstr>
      <vt:lpstr>FMEA PROCESA 1., 2., 3., 4. stolpec</vt:lpstr>
      <vt:lpstr>FMEA PROCESA 5., 6., 7., 8. stolpec</vt:lpstr>
      <vt:lpstr>FMEA PROCESA 9., 10., 11., 12. stolpec</vt:lpstr>
      <vt:lpstr>FMEA PROCESA 13. - 17. stolpec</vt:lpstr>
      <vt:lpstr>CILJ FMEA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FMEA (Failure Mode and Effects Analysis)   Analiza možnih napak in njihovih posledic</dc:title>
  <dc:creator>Mateja Hočevar</dc:creator>
  <cp:lastModifiedBy>Mateja Hočevar</cp:lastModifiedBy>
  <cp:revision>40</cp:revision>
  <dcterms:created xsi:type="dcterms:W3CDTF">2017-10-04T07:45:44Z</dcterms:created>
  <dcterms:modified xsi:type="dcterms:W3CDTF">2017-10-09T08:23:50Z</dcterms:modified>
</cp:coreProperties>
</file>