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3"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6A88D419-332F-4027-AC0B-14FD4F14279A}">
          <p14:sldIdLst>
            <p14:sldId id="256"/>
            <p14:sldId id="257"/>
            <p14:sldId id="258"/>
            <p14:sldId id="259"/>
            <p14:sldId id="260"/>
            <p14:sldId id="261"/>
            <p14:sldId id="262"/>
            <p14:sldId id="264"/>
            <p14:sldId id="265"/>
            <p14:sldId id="266"/>
            <p14:sldId id="267"/>
            <p14:sldId id="268"/>
            <p14:sldId id="263"/>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Date Placeholder 2"/>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a:t>Uredite sloge besedila matrice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l-SI"/>
              <a:t>Kliknite, če želite urediti slog naslova matrice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l-SI"/>
              <a:t>Uredite sloge besedila matrice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nchor="ct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l-SI"/>
              <a:t>Kliknite, če želite urediti slog naslova matrice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l-SI"/>
              <a:t>Kliknite, če želite urediti slog naslova matrice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l-SI"/>
              <a:t>Kliknite, če želite urediti slog naslova matrice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12/8/2017</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659E9E-1F2D-4C79-84A5-2D5A1E789C11}"/>
              </a:ext>
            </a:extLst>
          </p:cNvPr>
          <p:cNvSpPr>
            <a:spLocks noGrp="1"/>
          </p:cNvSpPr>
          <p:nvPr>
            <p:ph type="ctrTitle"/>
          </p:nvPr>
        </p:nvSpPr>
        <p:spPr>
          <a:xfrm>
            <a:off x="239697" y="435006"/>
            <a:ext cx="11754035" cy="3799643"/>
          </a:xfrm>
        </p:spPr>
        <p:txBody>
          <a:bodyPr>
            <a:normAutofit fontScale="90000"/>
          </a:bodyPr>
          <a:lstStyle/>
          <a:p>
            <a:pPr algn="ctr"/>
            <a:r>
              <a:rPr lang="sl-SI" sz="4900" b="1" dirty="0"/>
              <a:t>SPC</a:t>
            </a:r>
            <a:br>
              <a:rPr lang="sl-SI" sz="1800" dirty="0"/>
            </a:br>
            <a:r>
              <a:rPr lang="sl-SI" sz="2000" cap="none" dirty="0">
                <a:ln>
                  <a:noFill/>
                </a:ln>
              </a:rPr>
              <a:t>(</a:t>
            </a:r>
            <a:r>
              <a:rPr lang="sl-SI" sz="2000" b="1" cap="none" dirty="0" err="1">
                <a:ln>
                  <a:noFill/>
                </a:ln>
                <a:effectLst>
                  <a:outerShdw blurRad="38100" dist="38100" dir="2700000" algn="tl">
                    <a:srgbClr val="000000">
                      <a:alpha val="43137"/>
                    </a:srgbClr>
                  </a:outerShdw>
                </a:effectLst>
              </a:rPr>
              <a:t>S</a:t>
            </a:r>
            <a:r>
              <a:rPr lang="sl-SI" sz="2000" cap="none" dirty="0" err="1">
                <a:ln>
                  <a:noFill/>
                </a:ln>
                <a:effectLst>
                  <a:outerShdw blurRad="38100" dist="38100" dir="2700000" algn="tl">
                    <a:srgbClr val="000000">
                      <a:alpha val="43137"/>
                    </a:srgbClr>
                  </a:outerShdw>
                </a:effectLst>
              </a:rPr>
              <a:t>tatistical</a:t>
            </a:r>
            <a:r>
              <a:rPr lang="sl-SI" sz="2000" cap="none" dirty="0">
                <a:ln>
                  <a:noFill/>
                </a:ln>
              </a:rPr>
              <a:t> </a:t>
            </a:r>
            <a:r>
              <a:rPr lang="sl-SI" sz="2000" b="1" cap="none" dirty="0" err="1">
                <a:ln>
                  <a:noFill/>
                </a:ln>
                <a:effectLst>
                  <a:outerShdw blurRad="38100" dist="38100" dir="2700000" algn="tl">
                    <a:srgbClr val="000000">
                      <a:alpha val="43137"/>
                    </a:srgbClr>
                  </a:outerShdw>
                </a:effectLst>
              </a:rPr>
              <a:t>P</a:t>
            </a:r>
            <a:r>
              <a:rPr lang="sl-SI" sz="2000" cap="none" dirty="0" err="1">
                <a:ln>
                  <a:noFill/>
                </a:ln>
                <a:effectLst>
                  <a:outerShdw blurRad="38100" dist="38100" dir="2700000" algn="tl">
                    <a:srgbClr val="000000">
                      <a:alpha val="43137"/>
                    </a:srgbClr>
                  </a:outerShdw>
                </a:effectLst>
              </a:rPr>
              <a:t>rocess</a:t>
            </a:r>
            <a:r>
              <a:rPr lang="sl-SI" sz="2000" cap="none" dirty="0">
                <a:ln>
                  <a:noFill/>
                </a:ln>
              </a:rPr>
              <a:t> </a:t>
            </a:r>
            <a:r>
              <a:rPr lang="sl-SI" sz="2000" b="1" cap="none" dirty="0" err="1">
                <a:ln>
                  <a:noFill/>
                </a:ln>
                <a:effectLst>
                  <a:outerShdw blurRad="38100" dist="38100" dir="2700000" algn="tl">
                    <a:srgbClr val="000000">
                      <a:alpha val="43137"/>
                    </a:srgbClr>
                  </a:outerShdw>
                </a:effectLst>
              </a:rPr>
              <a:t>C</a:t>
            </a:r>
            <a:r>
              <a:rPr lang="sl-SI" sz="2000" cap="none" dirty="0" err="1">
                <a:ln>
                  <a:noFill/>
                </a:ln>
                <a:effectLst>
                  <a:outerShdw blurRad="38100" dist="38100" dir="2700000" algn="tl">
                    <a:srgbClr val="000000">
                      <a:alpha val="43137"/>
                    </a:srgbClr>
                  </a:outerShdw>
                </a:effectLst>
              </a:rPr>
              <a:t>ontrol</a:t>
            </a:r>
            <a:r>
              <a:rPr lang="sl-SI" sz="2000" cap="none" dirty="0">
                <a:ln>
                  <a:noFill/>
                </a:ln>
              </a:rPr>
              <a:t>)</a:t>
            </a:r>
            <a:br>
              <a:rPr lang="sl-SI" sz="2000" cap="none" dirty="0">
                <a:ln>
                  <a:noFill/>
                </a:ln>
              </a:rPr>
            </a:br>
            <a:br>
              <a:rPr lang="sl-SI" dirty="0"/>
            </a:br>
            <a:r>
              <a:rPr lang="sl-SI" sz="4900" dirty="0"/>
              <a:t>Statistično obvladovanje procesov</a:t>
            </a:r>
            <a:br>
              <a:rPr lang="sl-SI" sz="4900" dirty="0"/>
            </a:br>
            <a:br>
              <a:rPr lang="sl-SI" sz="4000" dirty="0"/>
            </a:br>
            <a:r>
              <a:rPr lang="sl-SI" sz="1600" i="1" u="sng" cap="none" dirty="0">
                <a:ln>
                  <a:noFill/>
                </a:ln>
              </a:rPr>
              <a:t>Povzetek izobraževanja g. Branislava </a:t>
            </a:r>
            <a:r>
              <a:rPr lang="sl-SI" sz="1600" i="1" u="sng" cap="none" dirty="0" err="1">
                <a:ln>
                  <a:noFill/>
                </a:ln>
              </a:rPr>
              <a:t>Čergića</a:t>
            </a:r>
            <a:endParaRPr lang="sl-SI" sz="4000" dirty="0"/>
          </a:p>
        </p:txBody>
      </p:sp>
      <p:sp>
        <p:nvSpPr>
          <p:cNvPr id="3" name="Podnaslov 2">
            <a:extLst>
              <a:ext uri="{FF2B5EF4-FFF2-40B4-BE49-F238E27FC236}">
                <a16:creationId xmlns:a16="http://schemas.microsoft.com/office/drawing/2014/main" id="{CA0ABE19-E278-4054-B3D1-87C44272225B}"/>
              </a:ext>
            </a:extLst>
          </p:cNvPr>
          <p:cNvSpPr>
            <a:spLocks noGrp="1"/>
          </p:cNvSpPr>
          <p:nvPr>
            <p:ph type="subTitle" idx="1"/>
          </p:nvPr>
        </p:nvSpPr>
        <p:spPr>
          <a:xfrm>
            <a:off x="1429305" y="4625266"/>
            <a:ext cx="9445841" cy="683581"/>
          </a:xfrm>
        </p:spPr>
        <p:txBody>
          <a:bodyPr>
            <a:normAutofit/>
          </a:bodyPr>
          <a:lstStyle/>
          <a:p>
            <a:r>
              <a:rPr lang="sl-SI" sz="1600" dirty="0">
                <a:solidFill>
                  <a:schemeClr val="tx1"/>
                </a:solidFill>
              </a:rPr>
              <a:t>Mateja Hočevar															24.11.2017</a:t>
            </a:r>
          </a:p>
        </p:txBody>
      </p:sp>
    </p:spTree>
    <p:extLst>
      <p:ext uri="{BB962C8B-B14F-4D97-AF65-F5344CB8AC3E}">
        <p14:creationId xmlns:p14="http://schemas.microsoft.com/office/powerpoint/2010/main" val="391297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9871339" cy="1507067"/>
          </a:xfrm>
        </p:spPr>
        <p:txBody>
          <a:bodyPr/>
          <a:lstStyle/>
          <a:p>
            <a:r>
              <a:rPr lang="sl-SI" b="1" dirty="0"/>
              <a:t>Osnove razumevanja metode </a:t>
            </a:r>
            <a:r>
              <a:rPr lang="sl-SI" b="1" dirty="0" err="1"/>
              <a:t>spc</a:t>
            </a:r>
            <a:endParaRPr lang="sl-SI" b="1" dirty="0"/>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786384"/>
            <a:ext cx="9871338" cy="3992979"/>
          </a:xfrm>
        </p:spPr>
        <p:txBody>
          <a:bodyPr anchor="t">
            <a:normAutofit/>
          </a:bodyPr>
          <a:lstStyle/>
          <a:p>
            <a:endParaRPr lang="sl-SI" dirty="0">
              <a:solidFill>
                <a:schemeClr val="bg1"/>
              </a:solidFill>
            </a:endParaRPr>
          </a:p>
          <a:p>
            <a:r>
              <a:rPr lang="sl-SI" dirty="0">
                <a:solidFill>
                  <a:schemeClr val="bg1"/>
                </a:solidFill>
              </a:rPr>
              <a:t>strategija zagotavljanja kakovosti</a:t>
            </a:r>
          </a:p>
          <a:p>
            <a:pPr lvl="1"/>
            <a:r>
              <a:rPr lang="sl-SI" dirty="0">
                <a:solidFill>
                  <a:schemeClr val="bg1"/>
                </a:solidFill>
              </a:rPr>
              <a:t>odkrivanje napak</a:t>
            </a:r>
          </a:p>
          <a:p>
            <a:pPr lvl="1"/>
            <a:r>
              <a:rPr lang="sl-SI" dirty="0">
                <a:solidFill>
                  <a:schemeClr val="bg1"/>
                </a:solidFill>
              </a:rPr>
              <a:t>preventiva</a:t>
            </a:r>
          </a:p>
          <a:p>
            <a:r>
              <a:rPr lang="sl-SI" dirty="0">
                <a:solidFill>
                  <a:schemeClr val="bg1"/>
                </a:solidFill>
              </a:rPr>
              <a:t>SPC kot preventivno orodje</a:t>
            </a:r>
          </a:p>
          <a:p>
            <a:r>
              <a:rPr lang="sl-SI" dirty="0">
                <a:solidFill>
                  <a:schemeClr val="bg1"/>
                </a:solidFill>
              </a:rPr>
              <a:t>značilnosti procesov</a:t>
            </a:r>
          </a:p>
          <a:p>
            <a:r>
              <a:rPr lang="sl-SI" dirty="0">
                <a:solidFill>
                  <a:schemeClr val="bg1"/>
                </a:solidFill>
              </a:rPr>
              <a:t>izboljševanje procesov</a:t>
            </a:r>
          </a:p>
          <a:p>
            <a:r>
              <a:rPr lang="sl-SI" dirty="0">
                <a:solidFill>
                  <a:schemeClr val="bg1"/>
                </a:solidFill>
              </a:rPr>
              <a:t>vodenje in izvajanje SPC</a:t>
            </a:r>
          </a:p>
        </p:txBody>
      </p:sp>
    </p:spTree>
    <p:extLst>
      <p:ext uri="{BB962C8B-B14F-4D97-AF65-F5344CB8AC3E}">
        <p14:creationId xmlns:p14="http://schemas.microsoft.com/office/powerpoint/2010/main" val="2140860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9871339" cy="1176621"/>
          </a:xfrm>
        </p:spPr>
        <p:txBody>
          <a:bodyPr/>
          <a:lstStyle/>
          <a:p>
            <a:r>
              <a:rPr lang="sl-SI" b="1" dirty="0"/>
              <a:t>ODKRIVANJE NAPAK</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455938"/>
            <a:ext cx="9871338" cy="4696287"/>
          </a:xfrm>
        </p:spPr>
        <p:txBody>
          <a:bodyPr anchor="t">
            <a:normAutofit/>
          </a:bodyPr>
          <a:lstStyle/>
          <a:p>
            <a:pPr marL="0" indent="0">
              <a:buNone/>
            </a:pPr>
            <a:r>
              <a:rPr lang="sl-SI" dirty="0">
                <a:solidFill>
                  <a:schemeClr val="bg1"/>
                </a:solidFill>
              </a:rPr>
              <a:t>Kadar odkrivanje napak temelji na prepoznavanju problematik zgolj po izdelavi izdelka ali celo šele po reklamaciji kupcev, potem govorimo o popolnoma zgrešeni strategiji odkrivanja napak.</a:t>
            </a:r>
          </a:p>
          <a:p>
            <a:pPr marL="0" indent="0">
              <a:buNone/>
            </a:pPr>
            <a:endParaRPr lang="sl-SI" dirty="0">
              <a:solidFill>
                <a:schemeClr val="bg1"/>
              </a:solidFill>
            </a:endParaRPr>
          </a:p>
          <a:p>
            <a:pPr marL="0" indent="0">
              <a:buNone/>
            </a:pPr>
            <a:r>
              <a:rPr lang="sl-SI" dirty="0">
                <a:solidFill>
                  <a:schemeClr val="bg1"/>
                </a:solidFill>
              </a:rPr>
              <a:t>Slabosti te strategije zagotavljanja kakovosti:</a:t>
            </a:r>
          </a:p>
          <a:p>
            <a:r>
              <a:rPr lang="sl-SI" u="sng" dirty="0">
                <a:solidFill>
                  <a:schemeClr val="bg1"/>
                </a:solidFill>
                <a:effectLst>
                  <a:outerShdw blurRad="38100" dist="38100" dir="2700000" algn="tl">
                    <a:srgbClr val="000000">
                      <a:alpha val="43137"/>
                    </a:srgbClr>
                  </a:outerShdw>
                </a:effectLst>
              </a:rPr>
              <a:t>nejasna odgovornost </a:t>
            </a:r>
            <a:r>
              <a:rPr lang="sl-SI" dirty="0">
                <a:solidFill>
                  <a:schemeClr val="bg1"/>
                </a:solidFill>
              </a:rPr>
              <a:t>– ne omogoča jasne analize nastanka problematike</a:t>
            </a:r>
          </a:p>
          <a:p>
            <a:r>
              <a:rPr lang="sl-SI" u="sng" dirty="0">
                <a:solidFill>
                  <a:schemeClr val="bg1"/>
                </a:solidFill>
                <a:effectLst>
                  <a:outerShdw blurRad="38100" dist="38100" dir="2700000" algn="tl">
                    <a:srgbClr val="000000">
                      <a:alpha val="43137"/>
                    </a:srgbClr>
                  </a:outerShdw>
                </a:effectLst>
              </a:rPr>
              <a:t>nezadovoljstvo kupca </a:t>
            </a:r>
            <a:r>
              <a:rPr lang="sl-SI" dirty="0">
                <a:solidFill>
                  <a:schemeClr val="bg1"/>
                </a:solidFill>
              </a:rPr>
              <a:t>– izguba zaupanja</a:t>
            </a:r>
          </a:p>
          <a:p>
            <a:r>
              <a:rPr lang="sl-SI" u="sng" dirty="0">
                <a:solidFill>
                  <a:schemeClr val="bg1"/>
                </a:solidFill>
                <a:effectLst>
                  <a:outerShdw blurRad="38100" dist="38100" dir="2700000" algn="tl">
                    <a:srgbClr val="000000">
                      <a:alpha val="43137"/>
                    </a:srgbClr>
                  </a:outerShdw>
                </a:effectLst>
              </a:rPr>
              <a:t>povišani stroški popravil, dodelave, zamenjav,…</a:t>
            </a:r>
          </a:p>
          <a:p>
            <a:r>
              <a:rPr lang="sl-SI" u="sng" dirty="0">
                <a:solidFill>
                  <a:schemeClr val="bg1"/>
                </a:solidFill>
                <a:effectLst>
                  <a:outerShdw blurRad="38100" dist="38100" dir="2700000" algn="tl">
                    <a:srgbClr val="000000">
                      <a:alpha val="43137"/>
                    </a:srgbClr>
                  </a:outerShdw>
                </a:effectLst>
              </a:rPr>
              <a:t>ponavljajoči se problemi </a:t>
            </a:r>
            <a:r>
              <a:rPr lang="sl-SI" dirty="0">
                <a:solidFill>
                  <a:schemeClr val="bg1"/>
                </a:solidFill>
              </a:rPr>
              <a:t>– če ne iščemo vzrokov, se problemi ponavljajo</a:t>
            </a:r>
          </a:p>
          <a:p>
            <a:r>
              <a:rPr lang="sl-SI" u="sng" dirty="0">
                <a:solidFill>
                  <a:schemeClr val="bg1"/>
                </a:solidFill>
                <a:effectLst>
                  <a:outerShdw blurRad="38100" dist="38100" dir="2700000" algn="tl">
                    <a:srgbClr val="000000">
                      <a:alpha val="43137"/>
                    </a:srgbClr>
                  </a:outerShdw>
                </a:effectLst>
              </a:rPr>
              <a:t>izboljševanje se ne izvaja </a:t>
            </a:r>
            <a:r>
              <a:rPr lang="sl-SI" dirty="0">
                <a:solidFill>
                  <a:schemeClr val="bg1"/>
                </a:solidFill>
              </a:rPr>
              <a:t>– odkrite napake se ne analizirajo, zato narašča število reklamacij, popravil, dodelav in tudi problemov</a:t>
            </a:r>
          </a:p>
        </p:txBody>
      </p:sp>
    </p:spTree>
    <p:extLst>
      <p:ext uri="{BB962C8B-B14F-4D97-AF65-F5344CB8AC3E}">
        <p14:creationId xmlns:p14="http://schemas.microsoft.com/office/powerpoint/2010/main" val="2364871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9871339" cy="910291"/>
          </a:xfrm>
        </p:spPr>
        <p:txBody>
          <a:bodyPr/>
          <a:lstStyle/>
          <a:p>
            <a:r>
              <a:rPr lang="sl-SI" b="1" dirty="0"/>
              <a:t>PREVENTIVA</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189609"/>
            <a:ext cx="9871338" cy="5149048"/>
          </a:xfrm>
        </p:spPr>
        <p:txBody>
          <a:bodyPr anchor="t">
            <a:normAutofit/>
          </a:bodyPr>
          <a:lstStyle/>
          <a:p>
            <a:pPr marL="0" indent="0">
              <a:buNone/>
            </a:pPr>
            <a:r>
              <a:rPr lang="sl-SI" dirty="0">
                <a:solidFill>
                  <a:schemeClr val="bg1"/>
                </a:solidFill>
              </a:rPr>
              <a:t>Kadar govorimo o preventivi, potem lahko rečemo, da govorimo o odkrivanju problematik in reševanju napak, še preden do njih dejansko tudi pride. Po APQP se prva soočimo z FMEA, nato sledi plan SPC analize, katero potem izvajamo tako v fazi pred-serije, kot tudi v procesu izdelave. </a:t>
            </a:r>
          </a:p>
          <a:p>
            <a:pPr marL="0" indent="0">
              <a:buNone/>
            </a:pPr>
            <a:endParaRPr lang="sl-SI" sz="1000" dirty="0">
              <a:solidFill>
                <a:schemeClr val="bg1"/>
              </a:solidFill>
            </a:endParaRPr>
          </a:p>
          <a:p>
            <a:pPr marL="0" indent="0">
              <a:buNone/>
            </a:pPr>
            <a:r>
              <a:rPr lang="sl-SI" dirty="0">
                <a:solidFill>
                  <a:schemeClr val="bg1"/>
                </a:solidFill>
              </a:rPr>
              <a:t>Prednosti te strategije zagotavljanja kakovosti:</a:t>
            </a:r>
          </a:p>
          <a:p>
            <a:r>
              <a:rPr lang="sl-SI" u="sng" dirty="0">
                <a:solidFill>
                  <a:schemeClr val="bg1"/>
                </a:solidFill>
                <a:effectLst>
                  <a:outerShdw blurRad="38100" dist="38100" dir="2700000" algn="tl">
                    <a:srgbClr val="000000">
                      <a:alpha val="43137"/>
                    </a:srgbClr>
                  </a:outerShdw>
                </a:effectLst>
              </a:rPr>
              <a:t>izboljšanje razvoja in sposobnosti procesa </a:t>
            </a:r>
            <a:r>
              <a:rPr lang="sl-SI" dirty="0">
                <a:solidFill>
                  <a:schemeClr val="bg1"/>
                </a:solidFill>
              </a:rPr>
              <a:t>– učinkovita preventiva izboljšuje tako procese razvoja, kot tudi tehnologije in obvladovanja proizvodnje</a:t>
            </a:r>
          </a:p>
          <a:p>
            <a:r>
              <a:rPr lang="sl-SI" u="sng" dirty="0">
                <a:solidFill>
                  <a:schemeClr val="bg1"/>
                </a:solidFill>
                <a:effectLst>
                  <a:outerShdw blurRad="38100" dist="38100" dir="2700000" algn="tl">
                    <a:srgbClr val="000000">
                      <a:alpha val="43137"/>
                    </a:srgbClr>
                  </a:outerShdw>
                </a:effectLst>
              </a:rPr>
              <a:t>kakovost izdelave </a:t>
            </a:r>
            <a:r>
              <a:rPr lang="sl-SI" dirty="0">
                <a:solidFill>
                  <a:schemeClr val="bg1"/>
                </a:solidFill>
              </a:rPr>
              <a:t>– overjanje rezultatov s pomočjo metod obvladovanja procesa</a:t>
            </a:r>
          </a:p>
          <a:p>
            <a:r>
              <a:rPr lang="sl-SI" u="sng" dirty="0">
                <a:solidFill>
                  <a:schemeClr val="bg1"/>
                </a:solidFill>
                <a:effectLst>
                  <a:outerShdw blurRad="38100" dist="38100" dir="2700000" algn="tl">
                    <a:srgbClr val="000000">
                      <a:alpha val="43137"/>
                    </a:srgbClr>
                  </a:outerShdw>
                </a:effectLst>
              </a:rPr>
              <a:t>delovanje sistema kakovosti </a:t>
            </a:r>
            <a:r>
              <a:rPr lang="sl-SI" dirty="0">
                <a:solidFill>
                  <a:schemeClr val="bg1"/>
                </a:solidFill>
              </a:rPr>
              <a:t>– izloči se glavne vzroke problematik kakovosti</a:t>
            </a:r>
          </a:p>
          <a:p>
            <a:r>
              <a:rPr lang="sl-SI" u="sng" dirty="0">
                <a:solidFill>
                  <a:schemeClr val="bg1"/>
                </a:solidFill>
                <a:effectLst>
                  <a:outerShdw blurRad="38100" dist="38100" dir="2700000" algn="tl">
                    <a:srgbClr val="000000">
                      <a:alpha val="43137"/>
                    </a:srgbClr>
                  </a:outerShdw>
                </a:effectLst>
              </a:rPr>
              <a:t>stalen napredek </a:t>
            </a:r>
            <a:r>
              <a:rPr lang="sl-SI" dirty="0">
                <a:solidFill>
                  <a:schemeClr val="bg1"/>
                </a:solidFill>
              </a:rPr>
              <a:t>– stalno napredovanje poenoti organizacijo (začnemo na enem procesu, preučimo razlike med starim in novim načinom in ob uspešnosti novega načina, tega vpeljemo še na druge procese, stroje,…)</a:t>
            </a:r>
          </a:p>
        </p:txBody>
      </p:sp>
    </p:spTree>
    <p:extLst>
      <p:ext uri="{BB962C8B-B14F-4D97-AF65-F5344CB8AC3E}">
        <p14:creationId xmlns:p14="http://schemas.microsoft.com/office/powerpoint/2010/main" val="399413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1132233"/>
          </a:xfrm>
        </p:spPr>
        <p:txBody>
          <a:bodyPr/>
          <a:lstStyle/>
          <a:p>
            <a:r>
              <a:rPr lang="sl-SI" b="1" dirty="0"/>
              <a:t>PREDNOSTI SPC kot preventivno orodje</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1" y="1411550"/>
            <a:ext cx="10519407" cy="4643021"/>
          </a:xfrm>
        </p:spPr>
        <p:txBody>
          <a:bodyPr anchor="t">
            <a:normAutofit/>
          </a:bodyPr>
          <a:lstStyle/>
          <a:p>
            <a:r>
              <a:rPr lang="sl-SI" dirty="0">
                <a:solidFill>
                  <a:schemeClr val="bg1"/>
                </a:solidFill>
              </a:rPr>
              <a:t>daje dodatne podatke operaterjem in tehnologiji za obvladovanje sposobnosti načrtovanja procesov in izdelkov</a:t>
            </a:r>
          </a:p>
          <a:p>
            <a:r>
              <a:rPr lang="sl-SI" dirty="0">
                <a:solidFill>
                  <a:schemeClr val="bg1"/>
                </a:solidFill>
              </a:rPr>
              <a:t>daje dodatne podatke tehnologiji za ovrednotenje različnih kombinacij dizajna in procesa</a:t>
            </a:r>
          </a:p>
          <a:p>
            <a:r>
              <a:rPr lang="sl-SI" dirty="0">
                <a:solidFill>
                  <a:schemeClr val="bg1"/>
                </a:solidFill>
              </a:rPr>
              <a:t>pomaga odkriti različne vzroke variacij</a:t>
            </a:r>
          </a:p>
          <a:p>
            <a:r>
              <a:rPr lang="sl-SI" dirty="0">
                <a:solidFill>
                  <a:schemeClr val="bg1"/>
                </a:solidFill>
              </a:rPr>
              <a:t>doseganje nižjih stroškov na enoto izdelka in povečanje kapacitet z vpeljavo „sistema hitrega odkrivanja napak“</a:t>
            </a:r>
          </a:p>
          <a:p>
            <a:r>
              <a:rPr lang="sl-SI" dirty="0">
                <a:solidFill>
                  <a:schemeClr val="bg1"/>
                </a:solidFill>
              </a:rPr>
              <a:t>vodenje obvladovanja procesa s spremljanjem procesa in prepoznavanjem napak še predno se pojavijo</a:t>
            </a:r>
          </a:p>
          <a:p>
            <a:r>
              <a:rPr lang="sl-SI" dirty="0">
                <a:solidFill>
                  <a:schemeClr val="bg1"/>
                </a:solidFill>
              </a:rPr>
              <a:t>zagotavlja rešitve problemov s preventivo</a:t>
            </a:r>
          </a:p>
          <a:p>
            <a:r>
              <a:rPr lang="sl-SI" dirty="0">
                <a:solidFill>
                  <a:schemeClr val="bg1"/>
                </a:solidFill>
              </a:rPr>
              <a:t>daje skupen jezik za razpravljanje o procesih in vodi v izvajanje ukrepov</a:t>
            </a:r>
          </a:p>
          <a:p>
            <a:pPr marL="0" indent="0">
              <a:buNone/>
            </a:pPr>
            <a:endParaRPr lang="sl-SI" dirty="0">
              <a:solidFill>
                <a:schemeClr val="bg1"/>
              </a:solidFill>
            </a:endParaRPr>
          </a:p>
        </p:txBody>
      </p:sp>
    </p:spTree>
    <p:extLst>
      <p:ext uri="{BB962C8B-B14F-4D97-AF65-F5344CB8AC3E}">
        <p14:creationId xmlns:p14="http://schemas.microsoft.com/office/powerpoint/2010/main" val="38160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9871339" cy="1507067"/>
          </a:xfrm>
        </p:spPr>
        <p:txBody>
          <a:bodyPr/>
          <a:lstStyle/>
          <a:p>
            <a:r>
              <a:rPr lang="sl-SI" b="1" dirty="0"/>
              <a:t>IZBOLJŠEVANJE PROCESOV</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786384"/>
            <a:ext cx="9871338" cy="3460319"/>
          </a:xfrm>
        </p:spPr>
        <p:txBody>
          <a:bodyPr anchor="t">
            <a:normAutofit/>
          </a:bodyPr>
          <a:lstStyle/>
          <a:p>
            <a:pPr marL="0" indent="0">
              <a:buNone/>
            </a:pPr>
            <a:r>
              <a:rPr lang="sl-SI" dirty="0">
                <a:solidFill>
                  <a:schemeClr val="bg1"/>
                </a:solidFill>
              </a:rPr>
              <a:t>Izboljševanje procesov poteka v več fazah in ga ni moč doseči iz danes na jutri. Osnova za naše izboljševanje so SPC analize, zato je potrebno vsaj minimalno znanje na področju razumevanja SPC podatkov.</a:t>
            </a:r>
          </a:p>
          <a:p>
            <a:pPr marL="0" indent="0">
              <a:buNone/>
            </a:pPr>
            <a:endParaRPr lang="sl-SI" dirty="0">
              <a:solidFill>
                <a:schemeClr val="bg1"/>
              </a:solidFill>
            </a:endParaRPr>
          </a:p>
          <a:p>
            <a:pPr marL="0" indent="0">
              <a:buNone/>
            </a:pPr>
            <a:r>
              <a:rPr lang="sl-SI" dirty="0">
                <a:solidFill>
                  <a:schemeClr val="bg1"/>
                </a:solidFill>
              </a:rPr>
              <a:t>3 faze izboljševanja:</a:t>
            </a:r>
          </a:p>
          <a:p>
            <a:pPr marL="914400" lvl="1" indent="-457200">
              <a:buFont typeface="+mj-lt"/>
              <a:buAutoNum type="arabicParenR"/>
            </a:pPr>
            <a:r>
              <a:rPr lang="sl-SI" dirty="0">
                <a:solidFill>
                  <a:schemeClr val="bg1"/>
                </a:solidFill>
              </a:rPr>
              <a:t>nestabilen proces</a:t>
            </a:r>
          </a:p>
          <a:p>
            <a:pPr marL="914400" lvl="1" indent="-457200">
              <a:buFont typeface="+mj-lt"/>
              <a:buAutoNum type="arabicParenR"/>
            </a:pPr>
            <a:r>
              <a:rPr lang="sl-SI" dirty="0">
                <a:solidFill>
                  <a:schemeClr val="bg1"/>
                </a:solidFill>
              </a:rPr>
              <a:t>stabilen proces</a:t>
            </a:r>
          </a:p>
          <a:p>
            <a:pPr marL="914400" lvl="1" indent="-457200">
              <a:buFont typeface="+mj-lt"/>
              <a:buAutoNum type="arabicParenR"/>
            </a:pPr>
            <a:r>
              <a:rPr lang="sl-SI" dirty="0">
                <a:solidFill>
                  <a:schemeClr val="bg1"/>
                </a:solidFill>
              </a:rPr>
              <a:t>sposoben proces</a:t>
            </a:r>
          </a:p>
          <a:p>
            <a:pPr marL="0" indent="0">
              <a:buNone/>
            </a:pPr>
            <a:endParaRPr lang="sl-SI" dirty="0">
              <a:solidFill>
                <a:schemeClr val="bg1"/>
              </a:solidFill>
            </a:endParaRPr>
          </a:p>
        </p:txBody>
      </p:sp>
    </p:spTree>
    <p:extLst>
      <p:ext uri="{BB962C8B-B14F-4D97-AF65-F5344CB8AC3E}">
        <p14:creationId xmlns:p14="http://schemas.microsoft.com/office/powerpoint/2010/main" val="431676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8"/>
            <a:ext cx="9871339" cy="1087844"/>
          </a:xfrm>
        </p:spPr>
        <p:txBody>
          <a:bodyPr/>
          <a:lstStyle/>
          <a:p>
            <a:r>
              <a:rPr lang="sl-SI" b="1" dirty="0"/>
              <a:t>IZBOLJŠEVANJE PROCESOV</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367162"/>
            <a:ext cx="9871338" cy="4785063"/>
          </a:xfrm>
        </p:spPr>
        <p:txBody>
          <a:bodyPr anchor="t">
            <a:normAutofit/>
          </a:bodyPr>
          <a:lstStyle/>
          <a:p>
            <a:pPr marL="0" indent="0">
              <a:buNone/>
            </a:pPr>
            <a:r>
              <a:rPr lang="sl-SI" dirty="0">
                <a:solidFill>
                  <a:schemeClr val="tx1"/>
                </a:solidFill>
              </a:rPr>
              <a:t>1)</a:t>
            </a:r>
            <a:r>
              <a:rPr lang="sl-SI" dirty="0">
                <a:solidFill>
                  <a:schemeClr val="bg1"/>
                </a:solidFill>
              </a:rPr>
              <a:t>	Nestabilen proces, kjer so prisotni tako naravni, kot tudi posebni vzroki 	variacij </a:t>
            </a:r>
          </a:p>
          <a:p>
            <a:pPr marL="0" indent="0">
              <a:buNone/>
            </a:pPr>
            <a:endParaRPr lang="sl-SI" dirty="0">
              <a:solidFill>
                <a:schemeClr val="bg1"/>
              </a:solidFill>
            </a:endParaRPr>
          </a:p>
          <a:p>
            <a:pPr marL="0" indent="0">
              <a:buNone/>
            </a:pPr>
            <a:endParaRPr lang="sl-SI" dirty="0">
              <a:solidFill>
                <a:schemeClr val="bg1"/>
              </a:solidFill>
            </a:endParaRPr>
          </a:p>
        </p:txBody>
      </p:sp>
      <p:pic>
        <p:nvPicPr>
          <p:cNvPr id="5" name="Slika 4">
            <a:extLst>
              <a:ext uri="{FF2B5EF4-FFF2-40B4-BE49-F238E27FC236}">
                <a16:creationId xmlns:a16="http://schemas.microsoft.com/office/drawing/2014/main" id="{D51AF1E6-BFF7-4935-B208-227F455D8A7F}"/>
              </a:ext>
            </a:extLst>
          </p:cNvPr>
          <p:cNvPicPr>
            <a:picLocks noChangeAspect="1"/>
          </p:cNvPicPr>
          <p:nvPr/>
        </p:nvPicPr>
        <p:blipFill>
          <a:blip r:embed="rId2"/>
          <a:stretch>
            <a:fillRect/>
          </a:stretch>
        </p:blipFill>
        <p:spPr>
          <a:xfrm>
            <a:off x="2819530" y="2044782"/>
            <a:ext cx="5600700" cy="4533900"/>
          </a:xfrm>
          <a:prstGeom prst="rect">
            <a:avLst/>
          </a:prstGeom>
        </p:spPr>
      </p:pic>
    </p:spTree>
    <p:extLst>
      <p:ext uri="{BB962C8B-B14F-4D97-AF65-F5344CB8AC3E}">
        <p14:creationId xmlns:p14="http://schemas.microsoft.com/office/powerpoint/2010/main" val="3595539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8"/>
            <a:ext cx="9871339" cy="1087844"/>
          </a:xfrm>
        </p:spPr>
        <p:txBody>
          <a:bodyPr/>
          <a:lstStyle/>
          <a:p>
            <a:r>
              <a:rPr lang="sl-SI" b="1" dirty="0"/>
              <a:t>IZBOLJŠEVANJE PROCESOV</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367162"/>
            <a:ext cx="9871338" cy="4785063"/>
          </a:xfrm>
        </p:spPr>
        <p:txBody>
          <a:bodyPr anchor="t">
            <a:normAutofit/>
          </a:bodyPr>
          <a:lstStyle/>
          <a:p>
            <a:pPr marL="0" indent="0">
              <a:buNone/>
            </a:pPr>
            <a:r>
              <a:rPr lang="sl-SI" dirty="0">
                <a:solidFill>
                  <a:schemeClr val="tx1"/>
                </a:solidFill>
              </a:rPr>
              <a:t>2)</a:t>
            </a:r>
            <a:r>
              <a:rPr lang="sl-SI" dirty="0">
                <a:solidFill>
                  <a:schemeClr val="bg1"/>
                </a:solidFill>
              </a:rPr>
              <a:t>	Stabilen proces, kjer so odpravljeni posebni vzroki variacij</a:t>
            </a:r>
          </a:p>
          <a:p>
            <a:pPr marL="0" indent="0">
              <a:buNone/>
            </a:pPr>
            <a:endParaRPr lang="sl-SI" dirty="0">
              <a:solidFill>
                <a:schemeClr val="bg1"/>
              </a:solidFill>
            </a:endParaRPr>
          </a:p>
          <a:p>
            <a:pPr marL="0" indent="0">
              <a:buNone/>
            </a:pPr>
            <a:endParaRPr lang="sl-SI" dirty="0">
              <a:solidFill>
                <a:schemeClr val="bg1"/>
              </a:solidFill>
            </a:endParaRPr>
          </a:p>
        </p:txBody>
      </p:sp>
      <p:pic>
        <p:nvPicPr>
          <p:cNvPr id="6" name="Slika 5">
            <a:extLst>
              <a:ext uri="{FF2B5EF4-FFF2-40B4-BE49-F238E27FC236}">
                <a16:creationId xmlns:a16="http://schemas.microsoft.com/office/drawing/2014/main" id="{F52CDA45-A5B4-4B88-A926-738A4F2F5B98}"/>
              </a:ext>
            </a:extLst>
          </p:cNvPr>
          <p:cNvPicPr>
            <a:picLocks noChangeAspect="1"/>
          </p:cNvPicPr>
          <p:nvPr/>
        </p:nvPicPr>
        <p:blipFill>
          <a:blip r:embed="rId2"/>
          <a:stretch>
            <a:fillRect/>
          </a:stretch>
        </p:blipFill>
        <p:spPr>
          <a:xfrm>
            <a:off x="3539490" y="1900265"/>
            <a:ext cx="5113020" cy="4251960"/>
          </a:xfrm>
          <a:prstGeom prst="rect">
            <a:avLst/>
          </a:prstGeom>
        </p:spPr>
      </p:pic>
    </p:spTree>
    <p:extLst>
      <p:ext uri="{BB962C8B-B14F-4D97-AF65-F5344CB8AC3E}">
        <p14:creationId xmlns:p14="http://schemas.microsoft.com/office/powerpoint/2010/main" val="419533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8"/>
            <a:ext cx="9871339" cy="1087844"/>
          </a:xfrm>
        </p:spPr>
        <p:txBody>
          <a:bodyPr/>
          <a:lstStyle/>
          <a:p>
            <a:r>
              <a:rPr lang="sl-SI" b="1" dirty="0"/>
              <a:t>IZBOLJŠEVANJE PROCESOV</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367162"/>
            <a:ext cx="9871338" cy="4785063"/>
          </a:xfrm>
        </p:spPr>
        <p:txBody>
          <a:bodyPr anchor="t">
            <a:normAutofit/>
          </a:bodyPr>
          <a:lstStyle/>
          <a:p>
            <a:pPr marL="0" indent="0">
              <a:buNone/>
            </a:pPr>
            <a:r>
              <a:rPr lang="sl-SI" dirty="0">
                <a:solidFill>
                  <a:schemeClr val="tx1"/>
                </a:solidFill>
              </a:rPr>
              <a:t>3)</a:t>
            </a:r>
            <a:r>
              <a:rPr lang="sl-SI" dirty="0">
                <a:solidFill>
                  <a:schemeClr val="bg1"/>
                </a:solidFill>
              </a:rPr>
              <a:t>	Sposoben proces, kjer so zmanjšani tudi naravni vzroki variacij</a:t>
            </a:r>
          </a:p>
          <a:p>
            <a:pPr marL="0" indent="0">
              <a:buNone/>
            </a:pPr>
            <a:endParaRPr lang="sl-SI" dirty="0">
              <a:solidFill>
                <a:schemeClr val="bg1"/>
              </a:solidFill>
            </a:endParaRPr>
          </a:p>
          <a:p>
            <a:pPr marL="0" indent="0">
              <a:buNone/>
            </a:pPr>
            <a:endParaRPr lang="sl-SI" dirty="0">
              <a:solidFill>
                <a:schemeClr val="bg1"/>
              </a:solidFill>
            </a:endParaRPr>
          </a:p>
        </p:txBody>
      </p:sp>
      <p:pic>
        <p:nvPicPr>
          <p:cNvPr id="5" name="Slika 4">
            <a:extLst>
              <a:ext uri="{FF2B5EF4-FFF2-40B4-BE49-F238E27FC236}">
                <a16:creationId xmlns:a16="http://schemas.microsoft.com/office/drawing/2014/main" id="{2D8F3051-CF6E-4289-AFCD-948AB71F439A}"/>
              </a:ext>
            </a:extLst>
          </p:cNvPr>
          <p:cNvPicPr>
            <a:picLocks noChangeAspect="1"/>
          </p:cNvPicPr>
          <p:nvPr/>
        </p:nvPicPr>
        <p:blipFill>
          <a:blip r:embed="rId2"/>
          <a:stretch>
            <a:fillRect/>
          </a:stretch>
        </p:blipFill>
        <p:spPr>
          <a:xfrm>
            <a:off x="3219450" y="1996995"/>
            <a:ext cx="5753100" cy="3893820"/>
          </a:xfrm>
          <a:prstGeom prst="rect">
            <a:avLst/>
          </a:prstGeom>
        </p:spPr>
      </p:pic>
    </p:spTree>
    <p:extLst>
      <p:ext uri="{BB962C8B-B14F-4D97-AF65-F5344CB8AC3E}">
        <p14:creationId xmlns:p14="http://schemas.microsoft.com/office/powerpoint/2010/main" val="129563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1007945"/>
          </a:xfrm>
        </p:spPr>
        <p:txBody>
          <a:bodyPr/>
          <a:lstStyle/>
          <a:p>
            <a:r>
              <a:rPr lang="sl-SI" b="1" dirty="0"/>
              <a:t>Variacije procesa</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287262"/>
            <a:ext cx="9374188" cy="4882719"/>
          </a:xfrm>
        </p:spPr>
        <p:txBody>
          <a:bodyPr anchor="t">
            <a:normAutofit/>
          </a:bodyPr>
          <a:lstStyle/>
          <a:p>
            <a:pPr marL="0" indent="0">
              <a:buNone/>
            </a:pPr>
            <a:r>
              <a:rPr lang="sl-SI" dirty="0">
                <a:solidFill>
                  <a:schemeClr val="bg1"/>
                </a:solidFill>
              </a:rPr>
              <a:t>Jasno je, da noben stroj ni sposoben zaporedno izdelati popolnoma enake izdelke. Razlike so vedno prisotne in so lahko:</a:t>
            </a:r>
          </a:p>
          <a:p>
            <a:pPr lvl="1"/>
            <a:r>
              <a:rPr lang="sl-SI" dirty="0">
                <a:solidFill>
                  <a:schemeClr val="bg1"/>
                </a:solidFill>
              </a:rPr>
              <a:t>velike</a:t>
            </a:r>
          </a:p>
          <a:p>
            <a:pPr lvl="1"/>
            <a:r>
              <a:rPr lang="sl-SI" dirty="0">
                <a:solidFill>
                  <a:schemeClr val="bg1"/>
                </a:solidFill>
              </a:rPr>
              <a:t>neizmerljivo majhne</a:t>
            </a:r>
          </a:p>
          <a:p>
            <a:pPr marL="0" indent="0">
              <a:buNone/>
            </a:pPr>
            <a:endParaRPr lang="sl-SI" dirty="0">
              <a:solidFill>
                <a:schemeClr val="bg1"/>
              </a:solidFill>
            </a:endParaRPr>
          </a:p>
          <a:p>
            <a:pPr marL="0" indent="0">
              <a:buNone/>
            </a:pPr>
            <a:r>
              <a:rPr lang="sl-SI" dirty="0">
                <a:solidFill>
                  <a:schemeClr val="bg1"/>
                </a:solidFill>
              </a:rPr>
              <a:t>Večina razlik izhaja iz kombinacije različnih vplivov in te učinke imenujemo variacija. Prav variacije so razlog, da pri načrtovanju izdelkov uporabljamo tolerance in ostale specifikacije.</a:t>
            </a:r>
          </a:p>
          <a:p>
            <a:pPr marL="0" indent="0">
              <a:buNone/>
            </a:pPr>
            <a:endParaRPr lang="sl-SI" sz="800" dirty="0">
              <a:solidFill>
                <a:schemeClr val="bg1"/>
              </a:solidFill>
            </a:endParaRPr>
          </a:p>
          <a:p>
            <a:pPr marL="0" indent="0">
              <a:buNone/>
            </a:pPr>
            <a:r>
              <a:rPr lang="sl-SI" dirty="0">
                <a:solidFill>
                  <a:schemeClr val="bg1"/>
                </a:solidFill>
              </a:rPr>
              <a:t>Ločimo med:</a:t>
            </a:r>
          </a:p>
          <a:p>
            <a:pPr lvl="1"/>
            <a:r>
              <a:rPr lang="sl-SI" dirty="0">
                <a:solidFill>
                  <a:schemeClr val="bg1"/>
                </a:solidFill>
              </a:rPr>
              <a:t>naravni / stalni vzroki variacij procesa</a:t>
            </a:r>
          </a:p>
          <a:p>
            <a:pPr lvl="1"/>
            <a:r>
              <a:rPr lang="sl-SI" dirty="0">
                <a:solidFill>
                  <a:schemeClr val="bg1"/>
                </a:solidFill>
              </a:rPr>
              <a:t>posebni / naključni vzroki variacij procesa</a:t>
            </a:r>
          </a:p>
          <a:p>
            <a:pPr marL="0" indent="0">
              <a:buNone/>
            </a:pPr>
            <a:endParaRPr lang="sl-SI" dirty="0">
              <a:solidFill>
                <a:schemeClr val="bg1"/>
              </a:solidFill>
            </a:endParaRPr>
          </a:p>
        </p:txBody>
      </p:sp>
    </p:spTree>
    <p:extLst>
      <p:ext uri="{BB962C8B-B14F-4D97-AF65-F5344CB8AC3E}">
        <p14:creationId xmlns:p14="http://schemas.microsoft.com/office/powerpoint/2010/main" val="287487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839269"/>
          </a:xfrm>
        </p:spPr>
        <p:txBody>
          <a:bodyPr/>
          <a:lstStyle/>
          <a:p>
            <a:r>
              <a:rPr lang="sl-SI" b="1" dirty="0"/>
              <a:t>Variacije procesa – naravni vzroki</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1" y="1118586"/>
            <a:ext cx="10901147" cy="5335480"/>
          </a:xfrm>
        </p:spPr>
        <p:txBody>
          <a:bodyPr anchor="t">
            <a:normAutofit/>
          </a:bodyPr>
          <a:lstStyle/>
          <a:p>
            <a:pPr marL="0" indent="0">
              <a:buNone/>
            </a:pPr>
            <a:r>
              <a:rPr lang="sl-SI" dirty="0">
                <a:solidFill>
                  <a:schemeClr val="bg1"/>
                </a:solidFill>
              </a:rPr>
              <a:t>Naravni vzroki so tisti vzroki, ki so stalno prisotni in če so prisotni le vzroki te vrste, lahko rečemo, da je proces predvidljiv.</a:t>
            </a:r>
          </a:p>
          <a:p>
            <a:pPr marL="0" indent="0">
              <a:buNone/>
            </a:pPr>
            <a:endParaRPr lang="sl-SI" sz="1000" dirty="0">
              <a:solidFill>
                <a:schemeClr val="bg1"/>
              </a:solidFill>
            </a:endParaRPr>
          </a:p>
          <a:p>
            <a:pPr marL="0" indent="0">
              <a:buNone/>
            </a:pPr>
            <a:r>
              <a:rPr lang="sl-SI" dirty="0">
                <a:solidFill>
                  <a:schemeClr val="bg1"/>
                </a:solidFill>
              </a:rPr>
              <a:t>Predvidljiv proces pomeni, da se izdelki s takim procesom ne bodo veliko spreminjali, kar pa še ni garancija za sprejemljivost izdelkov.</a:t>
            </a:r>
          </a:p>
          <a:p>
            <a:pPr marL="0" indent="0">
              <a:buNone/>
            </a:pPr>
            <a:endParaRPr lang="sl-SI" sz="1000" dirty="0">
              <a:solidFill>
                <a:schemeClr val="bg1"/>
              </a:solidFill>
            </a:endParaRPr>
          </a:p>
          <a:p>
            <a:pPr marL="0" indent="0">
              <a:buNone/>
            </a:pPr>
            <a:r>
              <a:rPr lang="sl-SI" dirty="0">
                <a:solidFill>
                  <a:schemeClr val="bg1"/>
                </a:solidFill>
              </a:rPr>
              <a:t>Tak proces je stabilen in deluje v mejah normalnih variacij, ko se vsak od možnih vplivov spreminja znotraj pričakovanih omejitev tako minimalno, da skoraj ni moč ugotoviti vzroka sprememb. Mogoče ga je nadzirati z vzorčenjem in prek vzorčenja tudi sklepati o njegovi sposobnosti.</a:t>
            </a:r>
          </a:p>
          <a:p>
            <a:pPr marL="0" indent="0">
              <a:buNone/>
            </a:pPr>
            <a:endParaRPr lang="sl-SI" sz="1000" dirty="0">
              <a:solidFill>
                <a:schemeClr val="bg1"/>
              </a:solidFill>
            </a:endParaRPr>
          </a:p>
          <a:p>
            <a:pPr marL="0" indent="0">
              <a:buNone/>
            </a:pPr>
            <a:r>
              <a:rPr lang="sl-SI" dirty="0">
                <a:solidFill>
                  <a:schemeClr val="bg1"/>
                </a:solidFill>
              </a:rPr>
              <a:t>Primeri naravnih vplivov:</a:t>
            </a:r>
          </a:p>
          <a:p>
            <a:pPr lvl="1"/>
            <a:r>
              <a:rPr lang="sl-SI" dirty="0">
                <a:solidFill>
                  <a:schemeClr val="bg1"/>
                </a:solidFill>
              </a:rPr>
              <a:t>stanje strojev in orodij</a:t>
            </a:r>
          </a:p>
          <a:p>
            <a:pPr lvl="1"/>
            <a:r>
              <a:rPr lang="sl-SI" dirty="0">
                <a:solidFill>
                  <a:schemeClr val="bg1"/>
                </a:solidFill>
              </a:rPr>
              <a:t>stanje merskih sredstev</a:t>
            </a:r>
          </a:p>
          <a:p>
            <a:pPr lvl="1"/>
            <a:r>
              <a:rPr lang="sl-SI" dirty="0">
                <a:solidFill>
                  <a:schemeClr val="bg1"/>
                </a:solidFill>
              </a:rPr>
              <a:t>stanje materialov</a:t>
            </a:r>
          </a:p>
          <a:p>
            <a:pPr lvl="1"/>
            <a:endParaRPr lang="sl-SI" dirty="0">
              <a:solidFill>
                <a:schemeClr val="bg1"/>
              </a:solidFill>
            </a:endParaRPr>
          </a:p>
          <a:p>
            <a:pPr marL="0" indent="0">
              <a:buNone/>
            </a:pPr>
            <a:endParaRPr lang="sl-SI" dirty="0">
              <a:solidFill>
                <a:schemeClr val="bg1"/>
              </a:solidFill>
            </a:endParaRPr>
          </a:p>
          <a:p>
            <a:pPr marL="0" indent="0">
              <a:buNone/>
            </a:pPr>
            <a:endParaRPr lang="sl-SI" dirty="0">
              <a:solidFill>
                <a:schemeClr val="bg1"/>
              </a:solidFill>
            </a:endParaRPr>
          </a:p>
          <a:p>
            <a:pPr marL="0" indent="0">
              <a:buNone/>
            </a:pPr>
            <a:endParaRPr lang="sl-SI" sz="800" dirty="0">
              <a:solidFill>
                <a:schemeClr val="bg1"/>
              </a:solidFill>
            </a:endParaRPr>
          </a:p>
          <a:p>
            <a:pPr marL="0" indent="0">
              <a:buNone/>
            </a:pPr>
            <a:endParaRPr lang="sl-SI" dirty="0">
              <a:solidFill>
                <a:schemeClr val="bg1"/>
              </a:solidFill>
            </a:endParaRPr>
          </a:p>
        </p:txBody>
      </p:sp>
    </p:spTree>
    <p:extLst>
      <p:ext uri="{BB962C8B-B14F-4D97-AF65-F5344CB8AC3E}">
        <p14:creationId xmlns:p14="http://schemas.microsoft.com/office/powerpoint/2010/main" val="413073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2" y="279317"/>
            <a:ext cx="8534400" cy="1507067"/>
          </a:xfrm>
        </p:spPr>
        <p:txBody>
          <a:bodyPr/>
          <a:lstStyle/>
          <a:p>
            <a:r>
              <a:rPr lang="sl-SI" b="1" dirty="0"/>
              <a:t>IZOBRAŽEVANJE</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786384"/>
            <a:ext cx="8534400" cy="3992979"/>
          </a:xfrm>
        </p:spPr>
        <p:txBody>
          <a:bodyPr/>
          <a:lstStyle/>
          <a:p>
            <a:r>
              <a:rPr lang="sl-SI" dirty="0" err="1">
                <a:solidFill>
                  <a:schemeClr val="bg1"/>
                </a:solidFill>
              </a:rPr>
              <a:t>Bureau</a:t>
            </a:r>
            <a:r>
              <a:rPr lang="sl-SI" dirty="0">
                <a:solidFill>
                  <a:schemeClr val="bg1"/>
                </a:solidFill>
              </a:rPr>
              <a:t> </a:t>
            </a:r>
            <a:r>
              <a:rPr lang="sl-SI" dirty="0" err="1">
                <a:solidFill>
                  <a:schemeClr val="bg1"/>
                </a:solidFill>
              </a:rPr>
              <a:t>Veritas</a:t>
            </a:r>
            <a:endParaRPr lang="sl-SI" dirty="0">
              <a:solidFill>
                <a:schemeClr val="bg1"/>
              </a:solidFill>
            </a:endParaRPr>
          </a:p>
          <a:p>
            <a:r>
              <a:rPr lang="sl-SI" dirty="0">
                <a:solidFill>
                  <a:schemeClr val="bg1"/>
                </a:solidFill>
              </a:rPr>
              <a:t>16.11. in 17.11.2017</a:t>
            </a:r>
          </a:p>
          <a:p>
            <a:r>
              <a:rPr lang="sl-SI" dirty="0">
                <a:solidFill>
                  <a:schemeClr val="bg1"/>
                </a:solidFill>
              </a:rPr>
              <a:t>Ljubljana</a:t>
            </a:r>
          </a:p>
          <a:p>
            <a:r>
              <a:rPr lang="sl-SI" dirty="0">
                <a:solidFill>
                  <a:schemeClr val="bg1"/>
                </a:solidFill>
              </a:rPr>
              <a:t>Predavatelj: Branislav </a:t>
            </a:r>
            <a:r>
              <a:rPr lang="sl-SI" dirty="0" err="1">
                <a:solidFill>
                  <a:schemeClr val="bg1"/>
                </a:solidFill>
              </a:rPr>
              <a:t>Čergić</a:t>
            </a:r>
            <a:endParaRPr lang="sl-SI" dirty="0">
              <a:solidFill>
                <a:schemeClr val="bg1"/>
              </a:solidFill>
            </a:endParaRPr>
          </a:p>
          <a:p>
            <a:r>
              <a:rPr lang="sl-SI" dirty="0">
                <a:solidFill>
                  <a:schemeClr val="bg1"/>
                </a:solidFill>
              </a:rPr>
              <a:t>Tema:</a:t>
            </a:r>
          </a:p>
          <a:p>
            <a:pPr marL="0" indent="0">
              <a:buNone/>
            </a:pPr>
            <a:r>
              <a:rPr lang="sl-SI" dirty="0">
                <a:solidFill>
                  <a:schemeClr val="bg1"/>
                </a:solidFill>
              </a:rPr>
              <a:t>	Predstavitev in uporaba statističnih metod, kontrolnih kart, 	osnov razumevanja metode SPC in postopka uvajanja SPC v 	posamezne procese na podlagi predhodnih analiz smiselnosti 	uvedbe oz. glede na zahteve kupcev.</a:t>
            </a:r>
          </a:p>
        </p:txBody>
      </p:sp>
    </p:spTree>
    <p:extLst>
      <p:ext uri="{BB962C8B-B14F-4D97-AF65-F5344CB8AC3E}">
        <p14:creationId xmlns:p14="http://schemas.microsoft.com/office/powerpoint/2010/main" val="254413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848147"/>
          </a:xfrm>
        </p:spPr>
        <p:txBody>
          <a:bodyPr/>
          <a:lstStyle/>
          <a:p>
            <a:r>
              <a:rPr lang="sl-SI" b="1" dirty="0"/>
              <a:t>Variacije procesa – POSEBNI vzroki</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1" y="1127464"/>
            <a:ext cx="11016557" cy="5033639"/>
          </a:xfrm>
        </p:spPr>
        <p:txBody>
          <a:bodyPr anchor="t">
            <a:normAutofit/>
          </a:bodyPr>
          <a:lstStyle/>
          <a:p>
            <a:pPr marL="0" indent="0">
              <a:buNone/>
            </a:pPr>
            <a:r>
              <a:rPr lang="sl-SI" dirty="0">
                <a:solidFill>
                  <a:schemeClr val="bg1"/>
                </a:solidFill>
              </a:rPr>
              <a:t>Kadar so vzroki, ki delujejo na proces občasni in naključni, potem govorimo o nestabilnem / nepredvidljivem procesu.</a:t>
            </a:r>
          </a:p>
          <a:p>
            <a:pPr marL="0" indent="0">
              <a:buNone/>
            </a:pPr>
            <a:endParaRPr lang="sl-SI" sz="1000" dirty="0">
              <a:solidFill>
                <a:schemeClr val="bg1"/>
              </a:solidFill>
            </a:endParaRPr>
          </a:p>
          <a:p>
            <a:pPr marL="0" indent="0">
              <a:buNone/>
            </a:pPr>
            <a:r>
              <a:rPr lang="sl-SI" dirty="0">
                <a:solidFill>
                  <a:schemeClr val="bg1"/>
                </a:solidFill>
              </a:rPr>
              <a:t>To še ne pomeni, da so izdelki, proizvedeni s takim procesom, nesprejemljivi.</a:t>
            </a:r>
          </a:p>
          <a:p>
            <a:pPr marL="0" indent="0">
              <a:buNone/>
            </a:pPr>
            <a:endParaRPr lang="sl-SI" sz="1000" dirty="0">
              <a:solidFill>
                <a:schemeClr val="bg1"/>
              </a:solidFill>
            </a:endParaRPr>
          </a:p>
          <a:p>
            <a:pPr marL="0" indent="0">
              <a:buNone/>
            </a:pPr>
            <a:r>
              <a:rPr lang="sl-SI" dirty="0">
                <a:solidFill>
                  <a:schemeClr val="bg1"/>
                </a:solidFill>
              </a:rPr>
              <a:t>To le pomeni, da sposobnost procesa in njegovo obnašanje ni mogoče statistično opredeliti, lahko pa določimo vzroke variacij procesa.</a:t>
            </a:r>
          </a:p>
          <a:p>
            <a:pPr marL="0" indent="0">
              <a:buNone/>
            </a:pPr>
            <a:endParaRPr lang="sl-SI" sz="1000" dirty="0">
              <a:solidFill>
                <a:schemeClr val="bg1"/>
              </a:solidFill>
            </a:endParaRPr>
          </a:p>
          <a:p>
            <a:pPr marL="0" indent="0">
              <a:buNone/>
            </a:pPr>
            <a:r>
              <a:rPr lang="sl-SI" dirty="0">
                <a:solidFill>
                  <a:schemeClr val="bg1"/>
                </a:solidFill>
              </a:rPr>
              <a:t>Primeri posebnih vplivov:</a:t>
            </a:r>
          </a:p>
          <a:p>
            <a:pPr lvl="1"/>
            <a:r>
              <a:rPr lang="sl-SI" dirty="0">
                <a:solidFill>
                  <a:schemeClr val="bg1"/>
                </a:solidFill>
              </a:rPr>
              <a:t>menjava orodja</a:t>
            </a:r>
          </a:p>
          <a:p>
            <a:pPr lvl="1"/>
            <a:r>
              <a:rPr lang="sl-SI" dirty="0">
                <a:solidFill>
                  <a:schemeClr val="bg1"/>
                </a:solidFill>
              </a:rPr>
              <a:t>človeški faktor (ljudi je potrebno izobraževati)</a:t>
            </a:r>
          </a:p>
          <a:p>
            <a:pPr lvl="1"/>
            <a:r>
              <a:rPr lang="sl-SI" dirty="0">
                <a:solidFill>
                  <a:schemeClr val="bg1"/>
                </a:solidFill>
              </a:rPr>
              <a:t>parametri (temperatura, vlažnost,…)</a:t>
            </a:r>
          </a:p>
          <a:p>
            <a:pPr lvl="1"/>
            <a:r>
              <a:rPr lang="sl-SI" dirty="0">
                <a:solidFill>
                  <a:schemeClr val="bg1"/>
                </a:solidFill>
              </a:rPr>
              <a:t>delovna izmena</a:t>
            </a:r>
          </a:p>
          <a:p>
            <a:pPr lvl="1"/>
            <a:endParaRPr lang="sl-SI" dirty="0">
              <a:solidFill>
                <a:schemeClr val="bg1"/>
              </a:solidFill>
            </a:endParaRPr>
          </a:p>
          <a:p>
            <a:pPr marL="0" indent="0">
              <a:buNone/>
            </a:pPr>
            <a:endParaRPr lang="sl-SI" dirty="0">
              <a:solidFill>
                <a:schemeClr val="bg1"/>
              </a:solidFill>
            </a:endParaRPr>
          </a:p>
          <a:p>
            <a:pPr marL="0" indent="0">
              <a:buNone/>
            </a:pPr>
            <a:endParaRPr lang="sl-SI" dirty="0">
              <a:solidFill>
                <a:schemeClr val="bg1"/>
              </a:solidFill>
            </a:endParaRPr>
          </a:p>
          <a:p>
            <a:pPr marL="0" indent="0">
              <a:buNone/>
            </a:pPr>
            <a:endParaRPr lang="sl-SI" sz="800" dirty="0">
              <a:solidFill>
                <a:schemeClr val="bg1"/>
              </a:solidFill>
            </a:endParaRPr>
          </a:p>
          <a:p>
            <a:pPr marL="0" indent="0">
              <a:buNone/>
            </a:pPr>
            <a:endParaRPr lang="sl-SI" dirty="0">
              <a:solidFill>
                <a:schemeClr val="bg1"/>
              </a:solidFill>
            </a:endParaRPr>
          </a:p>
        </p:txBody>
      </p:sp>
    </p:spTree>
    <p:extLst>
      <p:ext uri="{BB962C8B-B14F-4D97-AF65-F5344CB8AC3E}">
        <p14:creationId xmlns:p14="http://schemas.microsoft.com/office/powerpoint/2010/main" val="2697395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1507067"/>
          </a:xfrm>
        </p:spPr>
        <p:txBody>
          <a:bodyPr/>
          <a:lstStyle/>
          <a:p>
            <a:r>
              <a:rPr lang="sl-SI" b="1" dirty="0"/>
              <a:t>STATISTIČNA ORODJA IN METODE</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2148396"/>
            <a:ext cx="9374188" cy="3630967"/>
          </a:xfrm>
        </p:spPr>
        <p:txBody>
          <a:bodyPr anchor="t">
            <a:normAutofit/>
          </a:bodyPr>
          <a:lstStyle/>
          <a:p>
            <a:r>
              <a:rPr lang="sl-SI" dirty="0">
                <a:solidFill>
                  <a:schemeClr val="bg1"/>
                </a:solidFill>
              </a:rPr>
              <a:t>s pomočjo statističnih metod lahko izberemo in uredimo množico podatkov za prikaz realnega stanja</a:t>
            </a:r>
          </a:p>
          <a:p>
            <a:r>
              <a:rPr lang="sl-SI" dirty="0">
                <a:solidFill>
                  <a:schemeClr val="bg1"/>
                </a:solidFill>
              </a:rPr>
              <a:t>temeljijo na verjetnosti</a:t>
            </a:r>
          </a:p>
          <a:p>
            <a:r>
              <a:rPr lang="sl-SI" dirty="0">
                <a:solidFill>
                  <a:schemeClr val="bg1"/>
                </a:solidFill>
              </a:rPr>
              <a:t>pomoč pri zagotavljanju kakovosti v vseh fazah kroga kakovosti</a:t>
            </a:r>
          </a:p>
          <a:p>
            <a:r>
              <a:rPr lang="sl-SI" dirty="0">
                <a:solidFill>
                  <a:schemeClr val="bg1"/>
                </a:solidFill>
              </a:rPr>
              <a:t>ne odpravljajo napak (!), </a:t>
            </a:r>
            <a:r>
              <a:rPr lang="sl-SI" dirty="0">
                <a:solidFill>
                  <a:schemeClr val="bg1"/>
                </a:solidFill>
                <a:effectLst>
                  <a:outerShdw blurRad="38100" dist="38100" dir="2700000" algn="tl">
                    <a:srgbClr val="000000">
                      <a:alpha val="43137"/>
                    </a:srgbClr>
                  </a:outerShdw>
                </a:effectLst>
              </a:rPr>
              <a:t>služijo za hitrejše in objektivnejše odkrivanje in spoznavanje problemov</a:t>
            </a:r>
          </a:p>
          <a:p>
            <a:pPr marL="0" indent="0">
              <a:buNone/>
            </a:pPr>
            <a:endParaRPr lang="sl-SI" dirty="0">
              <a:solidFill>
                <a:schemeClr val="bg1"/>
              </a:solidFill>
            </a:endParaRPr>
          </a:p>
        </p:txBody>
      </p:sp>
    </p:spTree>
    <p:extLst>
      <p:ext uri="{BB962C8B-B14F-4D97-AF65-F5344CB8AC3E}">
        <p14:creationId xmlns:p14="http://schemas.microsoft.com/office/powerpoint/2010/main" val="3903599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1507067"/>
          </a:xfrm>
        </p:spPr>
        <p:txBody>
          <a:bodyPr/>
          <a:lstStyle/>
          <a:p>
            <a:r>
              <a:rPr lang="sl-SI" b="1" dirty="0"/>
              <a:t>STATISTIČNA ORODJA IN METODE</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2192784"/>
            <a:ext cx="9374188" cy="3586579"/>
          </a:xfrm>
        </p:spPr>
        <p:txBody>
          <a:bodyPr anchor="t">
            <a:normAutofit/>
          </a:bodyPr>
          <a:lstStyle/>
          <a:p>
            <a:pPr marL="0" indent="0">
              <a:buNone/>
            </a:pPr>
            <a:r>
              <a:rPr lang="sl-SI" dirty="0">
                <a:solidFill>
                  <a:schemeClr val="bg1"/>
                </a:solidFill>
              </a:rPr>
              <a:t>Glede na stopnjo zahtevnosti jih razvrščamo v tri kategorije:</a:t>
            </a:r>
          </a:p>
          <a:p>
            <a:pPr marL="0" indent="0">
              <a:buNone/>
            </a:pPr>
            <a:endParaRPr lang="sl-SI" dirty="0">
              <a:solidFill>
                <a:schemeClr val="bg1"/>
              </a:solidFill>
            </a:endParaRPr>
          </a:p>
          <a:p>
            <a:pPr lvl="1"/>
            <a:r>
              <a:rPr lang="sl-SI" dirty="0">
                <a:solidFill>
                  <a:schemeClr val="bg1"/>
                </a:solidFill>
              </a:rPr>
              <a:t>elementarne statistične metode – 7 tehnik</a:t>
            </a:r>
          </a:p>
          <a:p>
            <a:pPr lvl="1"/>
            <a:r>
              <a:rPr lang="sl-SI" dirty="0">
                <a:solidFill>
                  <a:schemeClr val="bg1"/>
                </a:solidFill>
              </a:rPr>
              <a:t>srednje zahtevne statistične metode</a:t>
            </a:r>
          </a:p>
          <a:p>
            <a:pPr lvl="1"/>
            <a:r>
              <a:rPr lang="sl-SI" dirty="0">
                <a:solidFill>
                  <a:schemeClr val="bg1"/>
                </a:solidFill>
              </a:rPr>
              <a:t>razvitejše statistične</a:t>
            </a:r>
          </a:p>
        </p:txBody>
      </p:sp>
    </p:spTree>
    <p:extLst>
      <p:ext uri="{BB962C8B-B14F-4D97-AF65-F5344CB8AC3E}">
        <p14:creationId xmlns:p14="http://schemas.microsoft.com/office/powerpoint/2010/main" val="2881821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8"/>
            <a:ext cx="10146546" cy="1158866"/>
          </a:xfrm>
        </p:spPr>
        <p:txBody>
          <a:bodyPr/>
          <a:lstStyle/>
          <a:p>
            <a:r>
              <a:rPr lang="sl-SI" b="1" dirty="0"/>
              <a:t>STATISTIČNA ORODJA IN METODE</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1" y="1438185"/>
            <a:ext cx="10696961" cy="4687407"/>
          </a:xfrm>
        </p:spPr>
        <p:txBody>
          <a:bodyPr anchor="t">
            <a:normAutofit/>
          </a:bodyPr>
          <a:lstStyle/>
          <a:p>
            <a:pPr marL="0" indent="0">
              <a:buNone/>
            </a:pPr>
            <a:r>
              <a:rPr lang="sl-SI" dirty="0">
                <a:solidFill>
                  <a:schemeClr val="bg1"/>
                </a:solidFill>
              </a:rPr>
              <a:t>Elementarne statistične metode:</a:t>
            </a:r>
          </a:p>
          <a:p>
            <a:pPr marL="0" indent="0">
              <a:buNone/>
            </a:pPr>
            <a:endParaRPr lang="sl-SI" dirty="0">
              <a:solidFill>
                <a:schemeClr val="bg1"/>
              </a:solidFill>
            </a:endParaRPr>
          </a:p>
          <a:p>
            <a:pPr lvl="1"/>
            <a:r>
              <a:rPr lang="sl-SI" dirty="0" err="1">
                <a:solidFill>
                  <a:schemeClr val="bg1"/>
                </a:solidFill>
              </a:rPr>
              <a:t>Pareto</a:t>
            </a:r>
            <a:r>
              <a:rPr lang="sl-SI" dirty="0">
                <a:solidFill>
                  <a:schemeClr val="bg1"/>
                </a:solidFill>
              </a:rPr>
              <a:t> diagram</a:t>
            </a:r>
          </a:p>
          <a:p>
            <a:pPr lvl="1"/>
            <a:r>
              <a:rPr lang="sl-SI" dirty="0">
                <a:solidFill>
                  <a:schemeClr val="bg1"/>
                </a:solidFill>
              </a:rPr>
              <a:t>diagram vzrokov in posledic (</a:t>
            </a:r>
            <a:r>
              <a:rPr lang="sl-SI" dirty="0" err="1">
                <a:solidFill>
                  <a:schemeClr val="bg1"/>
                </a:solidFill>
              </a:rPr>
              <a:t>Ishikawa</a:t>
            </a:r>
            <a:r>
              <a:rPr lang="sl-SI" dirty="0">
                <a:solidFill>
                  <a:schemeClr val="bg1"/>
                </a:solidFill>
              </a:rPr>
              <a:t>)</a:t>
            </a:r>
          </a:p>
          <a:p>
            <a:pPr lvl="1"/>
            <a:r>
              <a:rPr lang="sl-SI" dirty="0">
                <a:solidFill>
                  <a:schemeClr val="bg1"/>
                </a:solidFill>
              </a:rPr>
              <a:t>statistična distribucija</a:t>
            </a:r>
          </a:p>
          <a:p>
            <a:pPr lvl="1"/>
            <a:r>
              <a:rPr lang="sl-SI" dirty="0">
                <a:solidFill>
                  <a:schemeClr val="bg1"/>
                </a:solidFill>
              </a:rPr>
              <a:t>kontrolne karte</a:t>
            </a:r>
          </a:p>
          <a:p>
            <a:pPr lvl="1"/>
            <a:r>
              <a:rPr lang="sl-SI" dirty="0">
                <a:solidFill>
                  <a:schemeClr val="bg1"/>
                </a:solidFill>
              </a:rPr>
              <a:t>histogrami</a:t>
            </a:r>
          </a:p>
          <a:p>
            <a:pPr lvl="1"/>
            <a:r>
              <a:rPr lang="sl-SI" dirty="0">
                <a:solidFill>
                  <a:schemeClr val="bg1"/>
                </a:solidFill>
              </a:rPr>
              <a:t>diagram raztrosa</a:t>
            </a:r>
          </a:p>
          <a:p>
            <a:pPr lvl="1"/>
            <a:endParaRPr lang="sl-SI" dirty="0">
              <a:solidFill>
                <a:schemeClr val="bg1"/>
              </a:solidFill>
            </a:endParaRPr>
          </a:p>
          <a:p>
            <a:pPr marL="0" indent="0" algn="ctr">
              <a:buNone/>
            </a:pPr>
            <a:r>
              <a:rPr lang="sl-SI" dirty="0">
                <a:solidFill>
                  <a:schemeClr val="bg1"/>
                </a:solidFill>
                <a:effectLst>
                  <a:outerShdw blurRad="38100" dist="38100" dir="2700000" algn="tl">
                    <a:srgbClr val="000000">
                      <a:alpha val="43137"/>
                    </a:srgbClr>
                  </a:outerShdw>
                </a:effectLst>
              </a:rPr>
              <a:t>Primerne metode za industrijo – ne potrebujemo zahtevnih programov, metode lahko izvajamo v MS Excel-u.</a:t>
            </a:r>
          </a:p>
        </p:txBody>
      </p:sp>
    </p:spTree>
    <p:extLst>
      <p:ext uri="{BB962C8B-B14F-4D97-AF65-F5344CB8AC3E}">
        <p14:creationId xmlns:p14="http://schemas.microsoft.com/office/powerpoint/2010/main" val="2550811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1070089"/>
          </a:xfrm>
        </p:spPr>
        <p:txBody>
          <a:bodyPr/>
          <a:lstStyle/>
          <a:p>
            <a:r>
              <a:rPr lang="sl-SI" b="1" dirty="0"/>
              <a:t>STATISTIČNA ORODJA IN METODE</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349406"/>
            <a:ext cx="9374188" cy="5362112"/>
          </a:xfrm>
        </p:spPr>
        <p:txBody>
          <a:bodyPr anchor="t">
            <a:normAutofit lnSpcReduction="10000"/>
          </a:bodyPr>
          <a:lstStyle/>
          <a:p>
            <a:pPr marL="0" indent="0">
              <a:buNone/>
            </a:pPr>
            <a:r>
              <a:rPr lang="sl-SI" dirty="0">
                <a:solidFill>
                  <a:schemeClr val="bg1"/>
                </a:solidFill>
              </a:rPr>
              <a:t>Srednje zahtevne statistične metode:</a:t>
            </a:r>
          </a:p>
          <a:p>
            <a:pPr marL="0" indent="0">
              <a:buNone/>
            </a:pPr>
            <a:endParaRPr lang="sl-SI" sz="1000" dirty="0">
              <a:solidFill>
                <a:schemeClr val="bg1"/>
              </a:solidFill>
            </a:endParaRPr>
          </a:p>
          <a:p>
            <a:pPr lvl="1"/>
            <a:r>
              <a:rPr lang="sl-SI" dirty="0">
                <a:solidFill>
                  <a:schemeClr val="bg1"/>
                </a:solidFill>
              </a:rPr>
              <a:t>teorija vzorčenja</a:t>
            </a:r>
          </a:p>
          <a:p>
            <a:pPr lvl="1"/>
            <a:r>
              <a:rPr lang="sl-SI" dirty="0">
                <a:solidFill>
                  <a:schemeClr val="bg1"/>
                </a:solidFill>
              </a:rPr>
              <a:t>statistična vzorčna kontrola</a:t>
            </a:r>
          </a:p>
          <a:p>
            <a:pPr lvl="1"/>
            <a:r>
              <a:rPr lang="sl-SI" dirty="0">
                <a:solidFill>
                  <a:schemeClr val="bg1"/>
                </a:solidFill>
              </a:rPr>
              <a:t>različne metode statističnih ocen in preizkusov</a:t>
            </a:r>
          </a:p>
          <a:p>
            <a:pPr lvl="1"/>
            <a:r>
              <a:rPr lang="sl-SI" dirty="0">
                <a:solidFill>
                  <a:schemeClr val="bg1"/>
                </a:solidFill>
              </a:rPr>
              <a:t>metode načrtovanja eksperimentov</a:t>
            </a:r>
          </a:p>
          <a:p>
            <a:pPr marL="457200" lvl="1" indent="0">
              <a:buNone/>
            </a:pPr>
            <a:endParaRPr lang="sl-SI" sz="1000" dirty="0">
              <a:solidFill>
                <a:schemeClr val="bg1"/>
              </a:solidFill>
            </a:endParaRPr>
          </a:p>
          <a:p>
            <a:pPr marL="0" indent="0">
              <a:buNone/>
            </a:pPr>
            <a:r>
              <a:rPr lang="sl-SI" dirty="0">
                <a:solidFill>
                  <a:schemeClr val="bg1"/>
                </a:solidFill>
              </a:rPr>
              <a:t>Razvitejše statistične metode:</a:t>
            </a:r>
          </a:p>
          <a:p>
            <a:pPr marL="0" indent="0">
              <a:buNone/>
            </a:pPr>
            <a:endParaRPr lang="sl-SI" sz="1000" dirty="0">
              <a:solidFill>
                <a:schemeClr val="bg1"/>
              </a:solidFill>
            </a:endParaRPr>
          </a:p>
          <a:p>
            <a:pPr lvl="1"/>
            <a:r>
              <a:rPr lang="sl-SI" dirty="0">
                <a:solidFill>
                  <a:schemeClr val="bg1"/>
                </a:solidFill>
              </a:rPr>
              <a:t>zahtevnejše metode načrtovanja eksperimentov</a:t>
            </a:r>
          </a:p>
          <a:p>
            <a:pPr lvl="1"/>
            <a:r>
              <a:rPr lang="sl-SI" dirty="0">
                <a:solidFill>
                  <a:schemeClr val="bg1"/>
                </a:solidFill>
              </a:rPr>
              <a:t>analize z večjim številom spremenljivk</a:t>
            </a:r>
          </a:p>
          <a:p>
            <a:pPr lvl="1"/>
            <a:r>
              <a:rPr lang="sl-SI" dirty="0">
                <a:solidFill>
                  <a:schemeClr val="bg1"/>
                </a:solidFill>
              </a:rPr>
              <a:t>metode operacijskih raziskav</a:t>
            </a:r>
          </a:p>
          <a:p>
            <a:pPr lvl="1"/>
            <a:endParaRPr lang="sl-SI" dirty="0">
              <a:solidFill>
                <a:schemeClr val="bg1"/>
              </a:solidFill>
            </a:endParaRPr>
          </a:p>
          <a:p>
            <a:pPr marL="0" indent="0" algn="ctr">
              <a:buNone/>
            </a:pPr>
            <a:r>
              <a:rPr lang="sl-SI" dirty="0">
                <a:solidFill>
                  <a:schemeClr val="bg1"/>
                </a:solidFill>
                <a:effectLst>
                  <a:outerShdw blurRad="38100" dist="38100" dir="2700000" algn="tl">
                    <a:srgbClr val="000000">
                      <a:alpha val="43137"/>
                    </a:srgbClr>
                  </a:outerShdw>
                </a:effectLst>
              </a:rPr>
              <a:t>Obe težji zahtevnostni stopnji izvajamo s programi za izvajanje statistike.</a:t>
            </a:r>
          </a:p>
          <a:p>
            <a:pPr marL="0" indent="0">
              <a:buNone/>
            </a:pPr>
            <a:endParaRPr lang="sl-SI" dirty="0">
              <a:solidFill>
                <a:schemeClr val="bg1"/>
              </a:solidFill>
            </a:endParaRPr>
          </a:p>
        </p:txBody>
      </p:sp>
    </p:spTree>
    <p:extLst>
      <p:ext uri="{BB962C8B-B14F-4D97-AF65-F5344CB8AC3E}">
        <p14:creationId xmlns:p14="http://schemas.microsoft.com/office/powerpoint/2010/main" val="4066040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1070089"/>
          </a:xfrm>
        </p:spPr>
        <p:txBody>
          <a:bodyPr/>
          <a:lstStyle/>
          <a:p>
            <a:r>
              <a:rPr lang="sl-SI" b="1" dirty="0"/>
              <a:t>PORAZDELITEV PROCESA</a:t>
            </a:r>
          </a:p>
        </p:txBody>
      </p:sp>
      <mc:AlternateContent xmlns:mc="http://schemas.openxmlformats.org/markup-compatibility/2006">
        <mc:Choice xmlns:a14="http://schemas.microsoft.com/office/drawing/2010/main" Requires="a14">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1" y="1349406"/>
                <a:ext cx="10475019" cy="4429957"/>
              </a:xfrm>
            </p:spPr>
            <p:txBody>
              <a:bodyPr anchor="t">
                <a:normAutofit/>
              </a:bodyPr>
              <a:lstStyle/>
              <a:p>
                <a:pPr marL="0" indent="0">
                  <a:buNone/>
                </a:pPr>
                <a:r>
                  <a:rPr lang="sl-SI" dirty="0">
                    <a:solidFill>
                      <a:schemeClr val="bg1"/>
                    </a:solidFill>
                  </a:rPr>
                  <a:t>Normalna porazdelitev je definirana z dvema parametroma:</a:t>
                </a:r>
              </a:p>
              <a:p>
                <a:pPr lvl="1"/>
                <a:r>
                  <a:rPr lang="sl-SI" dirty="0">
                    <a:solidFill>
                      <a:schemeClr val="bg1"/>
                    </a:solidFill>
                  </a:rPr>
                  <a:t>Aritmetična sredina – </a:t>
                </a:r>
                <a14:m>
                  <m:oMath xmlns:m="http://schemas.openxmlformats.org/officeDocument/2006/math">
                    <m:acc>
                      <m:accPr>
                        <m:chr m:val="̅"/>
                        <m:ctrlPr>
                          <a:rPr lang="sl-SI" i="1" smtClean="0">
                            <a:solidFill>
                              <a:schemeClr val="bg1"/>
                            </a:solidFill>
                            <a:latin typeface="Cambria Math" panose="02040503050406030204" pitchFamily="18" charset="0"/>
                          </a:rPr>
                        </m:ctrlPr>
                      </m:accPr>
                      <m:e>
                        <m:r>
                          <a:rPr lang="sl-SI" b="0" i="1" smtClean="0">
                            <a:solidFill>
                              <a:schemeClr val="bg1"/>
                            </a:solidFill>
                            <a:latin typeface="Cambria Math" panose="02040503050406030204" pitchFamily="18" charset="0"/>
                          </a:rPr>
                          <m:t>𝑥</m:t>
                        </m:r>
                      </m:e>
                    </m:acc>
                  </m:oMath>
                </a14:m>
                <a:endParaRPr lang="sl-SI" dirty="0">
                  <a:solidFill>
                    <a:schemeClr val="bg1"/>
                  </a:solidFill>
                </a:endParaRPr>
              </a:p>
              <a:p>
                <a:pPr lvl="1"/>
                <a:r>
                  <a:rPr lang="sl-SI" dirty="0">
                    <a:solidFill>
                      <a:schemeClr val="bg1"/>
                    </a:solidFill>
                  </a:rPr>
                  <a:t>Varianca oz. standardni odklon – </a:t>
                </a:r>
                <a:r>
                  <a:rPr lang="el-GR" dirty="0">
                    <a:solidFill>
                      <a:schemeClr val="bg1"/>
                    </a:solidFill>
                  </a:rPr>
                  <a:t>σ</a:t>
                </a:r>
                <a:r>
                  <a:rPr lang="sl-SI" dirty="0">
                    <a:solidFill>
                      <a:schemeClr val="bg1"/>
                    </a:solidFill>
                  </a:rPr>
                  <a:t> (sigma) oz. s</a:t>
                </a:r>
              </a:p>
              <a:p>
                <a:pPr marL="0" indent="0">
                  <a:buNone/>
                </a:pPr>
                <a:endParaRPr lang="sl-SI" sz="200" dirty="0">
                  <a:solidFill>
                    <a:schemeClr val="bg1"/>
                  </a:solidFill>
                  <a:effectLst>
                    <a:outerShdw blurRad="38100" dist="38100" dir="2700000" algn="tl">
                      <a:srgbClr val="000000">
                        <a:alpha val="43137"/>
                      </a:srgbClr>
                    </a:outerShdw>
                  </a:effectLst>
                </a:endParaRPr>
              </a:p>
              <a:p>
                <a:pPr marL="0" indent="0" algn="ctr">
                  <a:buNone/>
                </a:pPr>
                <a:r>
                  <a:rPr lang="sl-SI" dirty="0">
                    <a:solidFill>
                      <a:schemeClr val="bg1"/>
                    </a:solidFill>
                    <a:effectLst>
                      <a:outerShdw blurRad="38100" dist="38100" dir="2700000" algn="tl">
                        <a:srgbClr val="000000">
                          <a:alpha val="43137"/>
                        </a:srgbClr>
                      </a:outerShdw>
                    </a:effectLst>
                  </a:rPr>
                  <a:t>Aritmetična sredina pojasnjuje rezultat splošnih vplivov na spremenljivko, medtem ko varianca ponazarja rezultat posamičnih ali slučajnih vplivov.</a:t>
                </a:r>
              </a:p>
              <a:p>
                <a:pPr marL="0" indent="0" algn="ctr">
                  <a:buNone/>
                </a:pPr>
                <a:endParaRPr lang="sl-SI" dirty="0">
                  <a:solidFill>
                    <a:schemeClr val="bg1"/>
                  </a:solidFill>
                  <a:effectLst>
                    <a:outerShdw blurRad="38100" dist="38100" dir="2700000" algn="tl">
                      <a:srgbClr val="000000">
                        <a:alpha val="43137"/>
                      </a:srgbClr>
                    </a:outerShdw>
                  </a:effectLst>
                </a:endParaRPr>
              </a:p>
            </p:txBody>
          </p:sp>
        </mc:Choice>
        <mc:Fallback>
          <p:sp>
            <p:nvSpPr>
              <p:cNvPr id="4" name="Označba mesta vsebine 2">
                <a:extLst>
                  <a:ext uri="{FF2B5EF4-FFF2-40B4-BE49-F238E27FC236}">
                    <a16:creationId xmlns:a16="http://schemas.microsoft.com/office/drawing/2014/main" id="{4B5620E7-E39A-4608-AD77-C1584201EA4F}"/>
                  </a:ext>
                </a:extLst>
              </p:cNvPr>
              <p:cNvSpPr>
                <a:spLocks noGrp="1" noRot="1" noChangeAspect="1" noMove="1" noResize="1" noEditPoints="1" noAdjustHandles="1" noChangeArrowheads="1" noChangeShapeType="1" noTextEdit="1"/>
              </p:cNvSpPr>
              <p:nvPr>
                <p:ph idx="1"/>
              </p:nvPr>
            </p:nvSpPr>
            <p:spPr>
              <a:xfrm>
                <a:off x="684211" y="1349406"/>
                <a:ext cx="10475019" cy="4429957"/>
              </a:xfrm>
              <a:blipFill>
                <a:blip r:embed="rId2"/>
                <a:stretch>
                  <a:fillRect l="-582" t="-688"/>
                </a:stretch>
              </a:blipFill>
            </p:spPr>
            <p:txBody>
              <a:bodyPr/>
              <a:lstStyle/>
              <a:p>
                <a:r>
                  <a:rPr lang="sl-SI">
                    <a:noFill/>
                  </a:rPr>
                  <a:t> </a:t>
                </a:r>
              </a:p>
            </p:txBody>
          </p:sp>
        </mc:Fallback>
      </mc:AlternateContent>
      <p:pic>
        <p:nvPicPr>
          <p:cNvPr id="7" name="Slika 6">
            <a:extLst>
              <a:ext uri="{FF2B5EF4-FFF2-40B4-BE49-F238E27FC236}">
                <a16:creationId xmlns:a16="http://schemas.microsoft.com/office/drawing/2014/main" id="{044735FB-A04A-4CBF-B80D-26FBFF900A14}"/>
              </a:ext>
            </a:extLst>
          </p:cNvPr>
          <p:cNvPicPr>
            <a:picLocks noChangeAspect="1"/>
          </p:cNvPicPr>
          <p:nvPr/>
        </p:nvPicPr>
        <p:blipFill>
          <a:blip r:embed="rId3"/>
          <a:stretch>
            <a:fillRect/>
          </a:stretch>
        </p:blipFill>
        <p:spPr>
          <a:xfrm>
            <a:off x="3241659" y="3429000"/>
            <a:ext cx="5031650" cy="2975415"/>
          </a:xfrm>
          <a:prstGeom prst="rect">
            <a:avLst/>
          </a:prstGeom>
        </p:spPr>
      </p:pic>
      <p:sp>
        <p:nvSpPr>
          <p:cNvPr id="8" name="Pravokotnik 7">
            <a:extLst>
              <a:ext uri="{FF2B5EF4-FFF2-40B4-BE49-F238E27FC236}">
                <a16:creationId xmlns:a16="http://schemas.microsoft.com/office/drawing/2014/main" id="{8CCE05EE-96EC-41EE-A124-C4CD47152694}"/>
              </a:ext>
            </a:extLst>
          </p:cNvPr>
          <p:cNvSpPr/>
          <p:nvPr/>
        </p:nvSpPr>
        <p:spPr>
          <a:xfrm>
            <a:off x="3241659" y="6394017"/>
            <a:ext cx="2172390" cy="215444"/>
          </a:xfrm>
          <a:prstGeom prst="rect">
            <a:avLst/>
          </a:prstGeom>
        </p:spPr>
        <p:txBody>
          <a:bodyPr wrap="none">
            <a:spAutoFit/>
          </a:bodyPr>
          <a:lstStyle/>
          <a:p>
            <a:r>
              <a:rPr lang="sl-SI" sz="800" dirty="0"/>
              <a:t>Foto:	</a:t>
            </a:r>
            <a:r>
              <a:rPr lang="sl-SI" sz="800" dirty="0" err="1"/>
              <a:t>International</a:t>
            </a:r>
            <a:r>
              <a:rPr lang="sl-SI" sz="800" dirty="0"/>
              <a:t> </a:t>
            </a:r>
            <a:r>
              <a:rPr lang="sl-SI" sz="800" dirty="0" err="1"/>
              <a:t>Six</a:t>
            </a:r>
            <a:r>
              <a:rPr lang="sl-SI" sz="800" dirty="0"/>
              <a:t> Sigma Institute</a:t>
            </a:r>
          </a:p>
        </p:txBody>
      </p:sp>
    </p:spTree>
    <p:extLst>
      <p:ext uri="{BB962C8B-B14F-4D97-AF65-F5344CB8AC3E}">
        <p14:creationId xmlns:p14="http://schemas.microsoft.com/office/powerpoint/2010/main" val="3960758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1070089"/>
          </a:xfrm>
        </p:spPr>
        <p:txBody>
          <a:bodyPr/>
          <a:lstStyle/>
          <a:p>
            <a:r>
              <a:rPr lang="sl-SI" b="1" dirty="0"/>
              <a:t>PORAZDELITEV PROCESA</a:t>
            </a:r>
          </a:p>
        </p:txBody>
      </p:sp>
      <mc:AlternateContent xmlns:mc="http://schemas.openxmlformats.org/markup-compatibility/2006">
        <mc:Choice xmlns:a14="http://schemas.microsoft.com/office/drawing/2010/main" Requires="a14">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1" y="1349406"/>
                <a:ext cx="10475019" cy="4838330"/>
              </a:xfrm>
            </p:spPr>
            <p:txBody>
              <a:bodyPr anchor="t">
                <a:normAutofit/>
              </a:bodyPr>
              <a:lstStyle/>
              <a:p>
                <a:pPr marL="0" indent="0">
                  <a:buNone/>
                </a:pPr>
                <a:r>
                  <a:rPr lang="sl-SI" dirty="0">
                    <a:solidFill>
                      <a:schemeClr val="bg1"/>
                    </a:solidFill>
                  </a:rPr>
                  <a:t>Osnovne karakteristike porazdelitve:</a:t>
                </a:r>
              </a:p>
              <a:p>
                <a:pPr lvl="1"/>
                <a:r>
                  <a:rPr lang="sl-SI" dirty="0">
                    <a:solidFill>
                      <a:schemeClr val="bg1"/>
                    </a:solidFill>
                  </a:rPr>
                  <a:t>aritmetična sredina – </a:t>
                </a:r>
                <a14:m>
                  <m:oMath xmlns:m="http://schemas.openxmlformats.org/officeDocument/2006/math">
                    <m:acc>
                      <m:accPr>
                        <m:chr m:val="̅"/>
                        <m:ctrlPr>
                          <a:rPr lang="sl-SI" i="1" smtClean="0">
                            <a:solidFill>
                              <a:schemeClr val="bg1"/>
                            </a:solidFill>
                            <a:latin typeface="Cambria Math" panose="02040503050406030204" pitchFamily="18" charset="0"/>
                          </a:rPr>
                        </m:ctrlPr>
                      </m:accPr>
                      <m:e>
                        <m:r>
                          <a:rPr lang="sl-SI" b="0" i="1" smtClean="0">
                            <a:solidFill>
                              <a:schemeClr val="bg1"/>
                            </a:solidFill>
                            <a:latin typeface="Cambria Math" panose="02040503050406030204" pitchFamily="18" charset="0"/>
                          </a:rPr>
                          <m:t>𝑥</m:t>
                        </m:r>
                      </m:e>
                    </m:acc>
                  </m:oMath>
                </a14:m>
                <a:r>
                  <a:rPr lang="sl-SI" dirty="0">
                    <a:solidFill>
                      <a:schemeClr val="bg1"/>
                    </a:solidFill>
                  </a:rPr>
                  <a:t> (določa lego krivulje na x - osi)</a:t>
                </a:r>
              </a:p>
              <a:p>
                <a:pPr lvl="1"/>
                <a:r>
                  <a:rPr lang="sl-SI" dirty="0">
                    <a:solidFill>
                      <a:schemeClr val="bg1"/>
                    </a:solidFill>
                  </a:rPr>
                  <a:t>varianca oz. standardni odklon – 6</a:t>
                </a:r>
                <a:r>
                  <a:rPr lang="el-GR" dirty="0">
                    <a:solidFill>
                      <a:schemeClr val="bg1"/>
                    </a:solidFill>
                  </a:rPr>
                  <a:t>σ</a:t>
                </a:r>
                <a:r>
                  <a:rPr lang="sl-SI" dirty="0">
                    <a:solidFill>
                      <a:schemeClr val="bg1"/>
                    </a:solidFill>
                  </a:rPr>
                  <a:t> (6-sigma) oz. 6s (določa obliko krivulje)</a:t>
                </a:r>
              </a:p>
              <a:p>
                <a:pPr lvl="1"/>
                <a:r>
                  <a:rPr lang="sl-SI" dirty="0">
                    <a:solidFill>
                      <a:schemeClr val="bg1"/>
                    </a:solidFill>
                  </a:rPr>
                  <a:t>število podatkov – n</a:t>
                </a:r>
              </a:p>
              <a:p>
                <a:pPr lvl="1"/>
                <a:r>
                  <a:rPr lang="sl-SI" dirty="0">
                    <a:solidFill>
                      <a:schemeClr val="bg1"/>
                    </a:solidFill>
                  </a:rPr>
                  <a:t>posamezna vrednost – </a:t>
                </a:r>
                <a14:m>
                  <m:oMath xmlns:m="http://schemas.openxmlformats.org/officeDocument/2006/math">
                    <m:sSub>
                      <m:sSubPr>
                        <m:ctrlPr>
                          <a:rPr lang="sl-SI" i="1" smtClean="0">
                            <a:solidFill>
                              <a:schemeClr val="bg1"/>
                            </a:solidFill>
                            <a:latin typeface="Cambria Math" panose="02040503050406030204" pitchFamily="18" charset="0"/>
                          </a:rPr>
                        </m:ctrlPr>
                      </m:sSubPr>
                      <m:e>
                        <m:r>
                          <a:rPr lang="sl-SI" b="0" i="1" smtClean="0">
                            <a:solidFill>
                              <a:schemeClr val="bg1"/>
                            </a:solidFill>
                            <a:latin typeface="Cambria Math" panose="02040503050406030204" pitchFamily="18" charset="0"/>
                          </a:rPr>
                          <m:t>𝑥</m:t>
                        </m:r>
                      </m:e>
                      <m:sub>
                        <m:r>
                          <a:rPr lang="sl-SI" b="0" i="1" smtClean="0">
                            <a:solidFill>
                              <a:schemeClr val="bg1"/>
                            </a:solidFill>
                            <a:latin typeface="Cambria Math" panose="02040503050406030204" pitchFamily="18" charset="0"/>
                          </a:rPr>
                          <m:t>𝑖</m:t>
                        </m:r>
                      </m:sub>
                    </m:sSub>
                  </m:oMath>
                </a14:m>
                <a:endParaRPr lang="sl-SI" sz="1200" b="1" dirty="0">
                  <a:solidFill>
                    <a:schemeClr val="bg1"/>
                  </a:solidFill>
                </a:endParaRPr>
              </a:p>
              <a:p>
                <a:pPr lvl="1"/>
                <a:r>
                  <a:rPr lang="sl-SI" dirty="0">
                    <a:solidFill>
                      <a:schemeClr val="bg1"/>
                    </a:solidFill>
                  </a:rPr>
                  <a:t>razpon R (razlika med najmanjšo in največjo vrednostjo)</a:t>
                </a:r>
              </a:p>
              <a:p>
                <a:pPr marL="0" indent="0">
                  <a:buNone/>
                </a:pPr>
                <a:endParaRPr lang="sl-SI" dirty="0">
                  <a:solidFill>
                    <a:schemeClr val="bg1"/>
                  </a:solidFill>
                </a:endParaRPr>
              </a:p>
              <a:p>
                <a:pPr marL="0" indent="0">
                  <a:buNone/>
                </a:pPr>
                <a:r>
                  <a:rPr lang="sl-SI" dirty="0">
                    <a:solidFill>
                      <a:schemeClr val="bg1"/>
                    </a:solidFill>
                  </a:rPr>
                  <a:t>Aritmetična sredina:</a:t>
                </a:r>
              </a:p>
              <a:p>
                <a:pPr marL="0" indent="0">
                  <a:buNone/>
                </a:pPr>
                <a:r>
                  <a:rPr lang="sl-SI" b="0" dirty="0">
                    <a:solidFill>
                      <a:schemeClr val="bg1"/>
                    </a:solidFill>
                    <a:effectLst>
                      <a:outerShdw blurRad="38100" dist="38100" dir="2700000" algn="tl">
                        <a:srgbClr val="000000">
                          <a:alpha val="43137"/>
                        </a:srgbClr>
                      </a:outerShdw>
                    </a:effectLst>
                  </a:rPr>
                  <a:t>	</a:t>
                </a:r>
                <a14:m>
                  <m:oMath xmlns:m="http://schemas.openxmlformats.org/officeDocument/2006/math">
                    <m:acc>
                      <m:accPr>
                        <m:chr m:val="̅"/>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ctrlPr>
                      </m:acc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𝑥</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 </m:t>
                        </m:r>
                      </m:e>
                    </m:acc>
                  </m:oMath>
                </a14:m>
                <a:r>
                  <a:rPr lang="sl-SI" b="0" dirty="0">
                    <a:solidFill>
                      <a:schemeClr val="bg1"/>
                    </a:solidFill>
                    <a:effectLst>
                      <a:outerShdw blurRad="38100" dist="38100" dir="2700000" algn="tl">
                        <a:srgbClr val="000000">
                          <a:alpha val="43137"/>
                        </a:srgbClr>
                      </a:outerShdw>
                    </a:effectLst>
                  </a:rPr>
                  <a:t>= </a:t>
                </a:r>
                <a14:m>
                  <m:oMath xmlns:m="http://schemas.openxmlformats.org/officeDocument/2006/math">
                    <m:f>
                      <m:fPr>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ctrlPr>
                      </m:fPr>
                      <m:num>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1</m:t>
                        </m:r>
                      </m:num>
                      <m:den>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𝑛</m:t>
                        </m:r>
                      </m:den>
                    </m:f>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nary>
                      <m:naryPr>
                        <m:chr m:val="∑"/>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naryPr>
                      <m:sub>
                        <m:r>
                          <m:rPr>
                            <m:brk m:alnAt="23"/>
                          </m:r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up>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𝑛</m:t>
                        </m:r>
                      </m:sup>
                      <m:e>
                        <m:sSub>
                          <m:sSubPr>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e>
                    </m:nary>
                  </m:oMath>
                </a14:m>
                <a:r>
                  <a:rPr lang="sl-SI" b="0" dirty="0">
                    <a:solidFill>
                      <a:schemeClr val="bg1"/>
                    </a:solidFill>
                    <a:effectLst>
                      <a:outerShdw blurRad="38100" dist="38100" dir="2700000" algn="tl">
                        <a:srgbClr val="000000">
                          <a:alpha val="43137"/>
                        </a:srgbClr>
                      </a:outerShdw>
                    </a:effectLst>
                  </a:rPr>
                  <a:t>								</a:t>
                </a:r>
                <a14:m>
                  <m:oMath xmlns:m="http://schemas.openxmlformats.org/officeDocument/2006/math">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𝑠</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 </m:t>
                    </m:r>
                    <m:rad>
                      <m:radPr>
                        <m:degHide m:val="on"/>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radPr>
                      <m:deg/>
                      <m:e>
                        <m:f>
                          <m:fPr>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num>
                          <m:den>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𝑛</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−1</m:t>
                            </m:r>
                          </m:den>
                        </m:f>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nary>
                          <m:naryPr>
                            <m:chr m:val="∑"/>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naryPr>
                          <m:sub>
                            <m:r>
                              <m:rPr>
                                <m:brk m:alnAt="23"/>
                              </m:r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=1</m:t>
                            </m:r>
                          </m:sub>
                          <m:sup>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𝑛</m:t>
                            </m:r>
                          </m:sup>
                          <m:e>
                            <m:sSup>
                              <m:sSupPr>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p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acc>
                                  <m:accPr>
                                    <m:chr m:val="̅"/>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acc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𝑥</m:t>
                                    </m:r>
                                  </m:e>
                                </m:acc>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m:t>
                                </m:r>
                              </m:e>
                              <m:sup>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2</m:t>
                                </m:r>
                              </m:sup>
                            </m:sSup>
                          </m:e>
                        </m:nary>
                      </m:e>
                    </m:rad>
                  </m:oMath>
                </a14:m>
                <a:endParaRPr lang="sl-SI" dirty="0">
                  <a:solidFill>
                    <a:schemeClr val="bg1"/>
                  </a:solidFill>
                  <a:effectLst>
                    <a:outerShdw blurRad="38100" dist="38100" dir="2700000" algn="tl">
                      <a:srgbClr val="000000">
                        <a:alpha val="43137"/>
                      </a:srgbClr>
                    </a:outerShdw>
                  </a:effectLst>
                </a:endParaRPr>
              </a:p>
            </p:txBody>
          </p:sp>
        </mc:Choice>
        <mc:Fallback>
          <p:sp>
            <p:nvSpPr>
              <p:cNvPr id="4" name="Označba mesta vsebine 2">
                <a:extLst>
                  <a:ext uri="{FF2B5EF4-FFF2-40B4-BE49-F238E27FC236}">
                    <a16:creationId xmlns:a16="http://schemas.microsoft.com/office/drawing/2014/main" id="{4B5620E7-E39A-4608-AD77-C1584201EA4F}"/>
                  </a:ext>
                </a:extLst>
              </p:cNvPr>
              <p:cNvSpPr>
                <a:spLocks noGrp="1" noRot="1" noChangeAspect="1" noMove="1" noResize="1" noEditPoints="1" noAdjustHandles="1" noChangeArrowheads="1" noChangeShapeType="1" noTextEdit="1"/>
              </p:cNvSpPr>
              <p:nvPr>
                <p:ph idx="1"/>
              </p:nvPr>
            </p:nvSpPr>
            <p:spPr>
              <a:xfrm>
                <a:off x="684211" y="1349406"/>
                <a:ext cx="10475019" cy="4838330"/>
              </a:xfrm>
              <a:blipFill>
                <a:blip r:embed="rId2"/>
                <a:stretch>
                  <a:fillRect l="-582" t="-630"/>
                </a:stretch>
              </a:blipFill>
            </p:spPr>
            <p:txBody>
              <a:bodyPr/>
              <a:lstStyle/>
              <a:p>
                <a:r>
                  <a:rPr lang="sl-SI">
                    <a:noFill/>
                  </a:rPr>
                  <a:t> </a:t>
                </a:r>
              </a:p>
            </p:txBody>
          </p:sp>
        </mc:Fallback>
      </mc:AlternateContent>
      <p:sp>
        <p:nvSpPr>
          <p:cNvPr id="8" name="Pravokotnik 7">
            <a:extLst>
              <a:ext uri="{FF2B5EF4-FFF2-40B4-BE49-F238E27FC236}">
                <a16:creationId xmlns:a16="http://schemas.microsoft.com/office/drawing/2014/main" id="{8CCE05EE-96EC-41EE-A124-C4CD47152694}"/>
              </a:ext>
            </a:extLst>
          </p:cNvPr>
          <p:cNvSpPr/>
          <p:nvPr/>
        </p:nvSpPr>
        <p:spPr>
          <a:xfrm>
            <a:off x="5757484" y="4234649"/>
            <a:ext cx="2911875" cy="400110"/>
          </a:xfrm>
          <a:prstGeom prst="rect">
            <a:avLst/>
          </a:prstGeom>
        </p:spPr>
        <p:txBody>
          <a:bodyPr wrap="square">
            <a:spAutoFit/>
          </a:bodyPr>
          <a:lstStyle/>
          <a:p>
            <a:r>
              <a:rPr lang="sl-SI" sz="2000" dirty="0">
                <a:solidFill>
                  <a:schemeClr val="bg1"/>
                </a:solidFill>
              </a:rPr>
              <a:t>Standardni odklon:</a:t>
            </a:r>
          </a:p>
        </p:txBody>
      </p:sp>
    </p:spTree>
    <p:extLst>
      <p:ext uri="{BB962C8B-B14F-4D97-AF65-F5344CB8AC3E}">
        <p14:creationId xmlns:p14="http://schemas.microsoft.com/office/powerpoint/2010/main" val="503300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954679"/>
          </a:xfrm>
        </p:spPr>
        <p:txBody>
          <a:bodyPr/>
          <a:lstStyle/>
          <a:p>
            <a:r>
              <a:rPr lang="sl-SI" b="1" dirty="0"/>
              <a:t>Sposobnost in stabilnost procesa</a:t>
            </a:r>
          </a:p>
        </p:txBody>
      </p:sp>
      <mc:AlternateContent xmlns:mc="http://schemas.openxmlformats.org/markup-compatibility/2006">
        <mc:Choice xmlns:a14="http://schemas.microsoft.com/office/drawing/2010/main" Requires="a14">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1" y="1233997"/>
                <a:ext cx="10901147" cy="5024760"/>
              </a:xfrm>
            </p:spPr>
            <p:txBody>
              <a:bodyPr anchor="t">
                <a:normAutofit lnSpcReduction="10000"/>
              </a:bodyPr>
              <a:lstStyle/>
              <a:p>
                <a:pPr marL="0" indent="0">
                  <a:buNone/>
                </a:pPr>
                <a:r>
                  <a:rPr lang="sl-SI" dirty="0">
                    <a:solidFill>
                      <a:schemeClr val="bg1"/>
                    </a:solidFill>
                  </a:rPr>
                  <a:t>Sposobnost procesa pomeni zmožnost doseganja rezultatov znotraj predpisanih tolerančnih meja. Preden se prične s serijsko proizvodnjo je potrebno narediti analizo sposobnosti procesov, ki bodo vključeni v proizvodne procese.</a:t>
                </a:r>
              </a:p>
              <a:p>
                <a:pPr marL="0" indent="0">
                  <a:buNone/>
                </a:pPr>
                <a:endParaRPr lang="sl-SI" dirty="0">
                  <a:solidFill>
                    <a:schemeClr val="bg1"/>
                  </a:solidFill>
                </a:endParaRPr>
              </a:p>
              <a:p>
                <a:pPr marL="0" indent="0">
                  <a:buNone/>
                </a:pPr>
                <a:r>
                  <a:rPr lang="sl-SI" dirty="0">
                    <a:solidFill>
                      <a:schemeClr val="bg1"/>
                    </a:solidFill>
                  </a:rPr>
                  <a:t>Sposobnost procesa je ugotovljena ma osnovi pregleda vzorcev proizvodov, ki so bili izdelani na preučevanih procesih.</a:t>
                </a:r>
              </a:p>
              <a:p>
                <a:pPr marL="0" indent="0">
                  <a:buNone/>
                </a:pPr>
                <a:endParaRPr lang="sl-SI" dirty="0">
                  <a:solidFill>
                    <a:schemeClr val="bg1"/>
                  </a:solidFill>
                </a:endParaRPr>
              </a:p>
              <a:p>
                <a:pPr marL="0" indent="0">
                  <a:buNone/>
                </a:pPr>
                <a:r>
                  <a:rPr lang="sl-SI" dirty="0">
                    <a:solidFill>
                      <a:schemeClr val="bg1"/>
                    </a:solidFill>
                  </a:rPr>
                  <a:t>Ena od najbolj pomembnih nalog pri doseganju kakovosti je predhodno preverjanje ali ima proces zadovoljivo variabilnost glede na zahtevano tolerančno mejo in ali ležijo vrednosti karakteristike kakovosti izven tolerančnih mej zaradi sistematičnih vzrokov (napake na merski pripravi, pomanjkljivosti merske metode, nenatančnosti merila,…).</a:t>
                </a:r>
              </a:p>
              <a:p>
                <a:pPr marL="0" indent="0">
                  <a:buNone/>
                </a:pPr>
                <a:endParaRPr lang="sl-SI" dirty="0">
                  <a:solidFill>
                    <a:schemeClr val="bg1"/>
                  </a:solidFill>
                </a:endParaRPr>
              </a:p>
              <a:p>
                <a:pPr marL="0" indent="0">
                  <a:buNone/>
                </a:pPr>
                <a:r>
                  <a:rPr lang="sl-SI" dirty="0">
                    <a:solidFill>
                      <a:schemeClr val="bg1"/>
                    </a:solidFill>
                  </a:rPr>
                  <a:t>Ko je proces nadzorovan in statistično ovrednoten, govorimo o sposobnosti procesa preko indeksa </a:t>
                </a:r>
                <a14:m>
                  <m:oMath xmlns:m="http://schemas.openxmlformats.org/officeDocument/2006/math">
                    <m:sSub>
                      <m:sSubPr>
                        <m:ctrlPr>
                          <a:rPr lang="sl-SI" i="1" smtClean="0">
                            <a:solidFill>
                              <a:schemeClr val="bg1"/>
                            </a:solidFill>
                            <a:latin typeface="Cambria Math" panose="02040503050406030204" pitchFamily="18" charset="0"/>
                          </a:rPr>
                        </m:ctrlPr>
                      </m:sSubPr>
                      <m:e>
                        <m:r>
                          <a:rPr lang="sl-SI" b="0" i="1" smtClean="0">
                            <a:solidFill>
                              <a:schemeClr val="bg1"/>
                            </a:solidFill>
                            <a:latin typeface="Cambria Math" panose="02040503050406030204" pitchFamily="18" charset="0"/>
                          </a:rPr>
                          <m:t>𝑐</m:t>
                        </m:r>
                      </m:e>
                      <m:sub>
                        <m:r>
                          <a:rPr lang="sl-SI" b="0" i="1" smtClean="0">
                            <a:solidFill>
                              <a:schemeClr val="bg1"/>
                            </a:solidFill>
                            <a:latin typeface="Cambria Math" panose="02040503050406030204" pitchFamily="18" charset="0"/>
                          </a:rPr>
                          <m:t>𝑝</m:t>
                        </m:r>
                      </m:sub>
                    </m:sSub>
                  </m:oMath>
                </a14:m>
                <a:r>
                  <a:rPr lang="sl-SI" dirty="0">
                    <a:solidFill>
                      <a:schemeClr val="bg1"/>
                    </a:solidFill>
                  </a:rPr>
                  <a:t> , </a:t>
                </a:r>
                <a14:m>
                  <m:oMath xmlns:m="http://schemas.openxmlformats.org/officeDocument/2006/math">
                    <m:sSub>
                      <m:sSubPr>
                        <m:ctrlPr>
                          <a:rPr lang="sl-SI" i="1" smtClean="0">
                            <a:solidFill>
                              <a:schemeClr val="bg1"/>
                            </a:solidFill>
                            <a:latin typeface="Cambria Math" panose="02040503050406030204" pitchFamily="18" charset="0"/>
                          </a:rPr>
                        </m:ctrlPr>
                      </m:sSubPr>
                      <m:e>
                        <m:r>
                          <a:rPr lang="sl-SI" b="0" i="1" smtClean="0">
                            <a:solidFill>
                              <a:schemeClr val="bg1"/>
                            </a:solidFill>
                            <a:latin typeface="Cambria Math" panose="02040503050406030204" pitchFamily="18" charset="0"/>
                          </a:rPr>
                          <m:t>𝑃</m:t>
                        </m:r>
                      </m:e>
                      <m:sub>
                        <m:r>
                          <a:rPr lang="sl-SI" b="0" i="1" smtClean="0">
                            <a:solidFill>
                              <a:schemeClr val="bg1"/>
                            </a:solidFill>
                            <a:latin typeface="Cambria Math" panose="02040503050406030204" pitchFamily="18" charset="0"/>
                          </a:rPr>
                          <m:t>𝑝</m:t>
                        </m:r>
                      </m:sub>
                    </m:sSub>
                  </m:oMath>
                </a14:m>
                <a:r>
                  <a:rPr lang="sl-SI" dirty="0">
                    <a:solidFill>
                      <a:schemeClr val="bg1"/>
                    </a:solidFill>
                  </a:rPr>
                  <a:t> in stabilnost procesa preko indeksa </a:t>
                </a:r>
                <a14:m>
                  <m:oMath xmlns:m="http://schemas.openxmlformats.org/officeDocument/2006/math">
                    <m:sSub>
                      <m:sSubPr>
                        <m:ctrlPr>
                          <a:rPr lang="sl-SI" i="1" smtClean="0">
                            <a:solidFill>
                              <a:schemeClr val="bg1"/>
                            </a:solidFill>
                            <a:latin typeface="Cambria Math" panose="02040503050406030204" pitchFamily="18" charset="0"/>
                          </a:rPr>
                        </m:ctrlPr>
                      </m:sSubPr>
                      <m:e>
                        <m:r>
                          <a:rPr lang="sl-SI" b="0" i="1" smtClean="0">
                            <a:solidFill>
                              <a:schemeClr val="bg1"/>
                            </a:solidFill>
                            <a:latin typeface="Cambria Math" panose="02040503050406030204" pitchFamily="18" charset="0"/>
                          </a:rPr>
                          <m:t>𝑐</m:t>
                        </m:r>
                      </m:e>
                      <m:sub>
                        <m:r>
                          <a:rPr lang="sl-SI" b="0" i="1" smtClean="0">
                            <a:solidFill>
                              <a:schemeClr val="bg1"/>
                            </a:solidFill>
                            <a:latin typeface="Cambria Math" panose="02040503050406030204" pitchFamily="18" charset="0"/>
                          </a:rPr>
                          <m:t>𝑝𝑘</m:t>
                        </m:r>
                      </m:sub>
                    </m:sSub>
                  </m:oMath>
                </a14:m>
                <a:r>
                  <a:rPr lang="sl-SI" dirty="0">
                    <a:solidFill>
                      <a:schemeClr val="bg1"/>
                    </a:solidFill>
                  </a:rPr>
                  <a:t> , </a:t>
                </a:r>
                <a14:m>
                  <m:oMath xmlns:m="http://schemas.openxmlformats.org/officeDocument/2006/math">
                    <m:sSub>
                      <m:sSubPr>
                        <m:ctrlPr>
                          <a:rPr lang="sl-SI" i="1" smtClean="0">
                            <a:solidFill>
                              <a:schemeClr val="bg1"/>
                            </a:solidFill>
                            <a:latin typeface="Cambria Math" panose="02040503050406030204" pitchFamily="18" charset="0"/>
                          </a:rPr>
                        </m:ctrlPr>
                      </m:sSubPr>
                      <m:e>
                        <m:r>
                          <a:rPr lang="sl-SI" b="0" i="1" smtClean="0">
                            <a:solidFill>
                              <a:schemeClr val="bg1"/>
                            </a:solidFill>
                            <a:latin typeface="Cambria Math" panose="02040503050406030204" pitchFamily="18" charset="0"/>
                          </a:rPr>
                          <m:t>𝑃</m:t>
                        </m:r>
                      </m:e>
                      <m:sub>
                        <m:r>
                          <a:rPr lang="sl-SI" b="0" i="1" smtClean="0">
                            <a:solidFill>
                              <a:schemeClr val="bg1"/>
                            </a:solidFill>
                            <a:latin typeface="Cambria Math" panose="02040503050406030204" pitchFamily="18" charset="0"/>
                          </a:rPr>
                          <m:t>𝑝𝑘</m:t>
                        </m:r>
                      </m:sub>
                    </m:sSub>
                  </m:oMath>
                </a14:m>
                <a:r>
                  <a:rPr lang="sl-SI" dirty="0">
                    <a:solidFill>
                      <a:schemeClr val="bg1"/>
                    </a:solidFill>
                  </a:rPr>
                  <a:t> .</a:t>
                </a:r>
              </a:p>
              <a:p>
                <a:pPr marL="0" indent="0">
                  <a:buNone/>
                </a:pPr>
                <a:endParaRPr lang="sl-SI" dirty="0">
                  <a:solidFill>
                    <a:schemeClr val="bg1"/>
                  </a:solidFill>
                </a:endParaRPr>
              </a:p>
            </p:txBody>
          </p:sp>
        </mc:Choice>
        <mc:Fallback>
          <p:sp>
            <p:nvSpPr>
              <p:cNvPr id="4" name="Označba mesta vsebine 2">
                <a:extLst>
                  <a:ext uri="{FF2B5EF4-FFF2-40B4-BE49-F238E27FC236}">
                    <a16:creationId xmlns:a16="http://schemas.microsoft.com/office/drawing/2014/main" id="{4B5620E7-E39A-4608-AD77-C1584201EA4F}"/>
                  </a:ext>
                </a:extLst>
              </p:cNvPr>
              <p:cNvSpPr>
                <a:spLocks noGrp="1" noRot="1" noChangeAspect="1" noMove="1" noResize="1" noEditPoints="1" noAdjustHandles="1" noChangeArrowheads="1" noChangeShapeType="1" noTextEdit="1"/>
              </p:cNvSpPr>
              <p:nvPr>
                <p:ph idx="1"/>
              </p:nvPr>
            </p:nvSpPr>
            <p:spPr>
              <a:xfrm>
                <a:off x="684211" y="1233997"/>
                <a:ext cx="10901147" cy="5024760"/>
              </a:xfrm>
              <a:blipFill>
                <a:blip r:embed="rId2"/>
                <a:stretch>
                  <a:fillRect l="-559" t="-1212" r="-895"/>
                </a:stretch>
              </a:blipFill>
            </p:spPr>
            <p:txBody>
              <a:bodyPr/>
              <a:lstStyle/>
              <a:p>
                <a:r>
                  <a:rPr lang="sl-SI">
                    <a:noFill/>
                  </a:rPr>
                  <a:t> </a:t>
                </a:r>
              </a:p>
            </p:txBody>
          </p:sp>
        </mc:Fallback>
      </mc:AlternateContent>
    </p:spTree>
    <p:extLst>
      <p:ext uri="{BB962C8B-B14F-4D97-AF65-F5344CB8AC3E}">
        <p14:creationId xmlns:p14="http://schemas.microsoft.com/office/powerpoint/2010/main" val="2059595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954679"/>
          </a:xfrm>
        </p:spPr>
        <p:txBody>
          <a:bodyPr/>
          <a:lstStyle/>
          <a:p>
            <a:r>
              <a:rPr lang="sl-SI" b="1" dirty="0"/>
              <a:t>Sposobnost in stabilnost procesa</a:t>
            </a:r>
          </a:p>
        </p:txBody>
      </p:sp>
      <mc:AlternateContent xmlns:mc="http://schemas.openxmlformats.org/markup-compatibility/2006">
        <mc:Choice xmlns:a14="http://schemas.microsoft.com/office/drawing/2010/main" Requires="a14">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1" y="1233996"/>
                <a:ext cx="10901147" cy="5424255"/>
              </a:xfrm>
            </p:spPr>
            <p:txBody>
              <a:bodyPr anchor="t">
                <a:normAutofit fontScale="92500" lnSpcReduction="10000"/>
              </a:bodyPr>
              <a:lstStyle/>
              <a:p>
                <a:pPr marL="0" indent="0">
                  <a:buNone/>
                </a:pPr>
                <a:r>
                  <a:rPr lang="sl-SI" dirty="0">
                    <a:solidFill>
                      <a:schemeClr val="bg1"/>
                    </a:solidFill>
                  </a:rPr>
                  <a:t>Indeks </a:t>
                </a:r>
                <a14:m>
                  <m:oMath xmlns:m="http://schemas.openxmlformats.org/officeDocument/2006/math">
                    <m:sSub>
                      <m:sSubPr>
                        <m:ctrlPr>
                          <a:rPr lang="sl-SI" i="1" smtClean="0">
                            <a:solidFill>
                              <a:schemeClr val="bg1"/>
                            </a:solidFill>
                            <a:latin typeface="Cambria Math" panose="02040503050406030204" pitchFamily="18" charset="0"/>
                          </a:rPr>
                        </m:ctrlPr>
                      </m:sSubPr>
                      <m:e>
                        <m:r>
                          <a:rPr lang="sl-SI" b="0" i="1" smtClean="0">
                            <a:solidFill>
                              <a:schemeClr val="bg1"/>
                            </a:solidFill>
                            <a:latin typeface="Cambria Math" panose="02040503050406030204" pitchFamily="18" charset="0"/>
                          </a:rPr>
                          <m:t>𝑐</m:t>
                        </m:r>
                      </m:e>
                      <m:sub>
                        <m:r>
                          <a:rPr lang="sl-SI" b="0" i="1" smtClean="0">
                            <a:solidFill>
                              <a:schemeClr val="bg1"/>
                            </a:solidFill>
                            <a:latin typeface="Cambria Math" panose="02040503050406030204" pitchFamily="18" charset="0"/>
                          </a:rPr>
                          <m:t>𝑝</m:t>
                        </m:r>
                      </m:sub>
                    </m:sSub>
                  </m:oMath>
                </a14:m>
                <a:r>
                  <a:rPr lang="sl-SI" dirty="0">
                    <a:solidFill>
                      <a:schemeClr val="bg1"/>
                    </a:solidFill>
                  </a:rPr>
                  <a:t> ali indeks sposobnosti procesa nam pokaže razmerje med dejansko širino porazdelitve procesa (6</a:t>
                </a:r>
                <a:r>
                  <a:rPr lang="el-GR" dirty="0">
                    <a:solidFill>
                      <a:schemeClr val="bg1"/>
                    </a:solidFill>
                    <a:latin typeface="Century Gothic" panose="020B0502020202020204" pitchFamily="34" charset="0"/>
                  </a:rPr>
                  <a:t>σ</a:t>
                </a:r>
                <a:r>
                  <a:rPr lang="sl-SI" dirty="0">
                    <a:solidFill>
                      <a:schemeClr val="bg1"/>
                    </a:solidFill>
                    <a:latin typeface="Century Gothic" panose="020B0502020202020204" pitchFamily="34" charset="0"/>
                  </a:rPr>
                  <a:t>) in predpisano širino procesa (tolerančna območja).</a:t>
                </a:r>
              </a:p>
              <a:p>
                <a:pPr marL="0" indent="0">
                  <a:buNone/>
                </a:pPr>
                <a:endParaRPr lang="sl-SI" sz="200" dirty="0">
                  <a:solidFill>
                    <a:schemeClr val="bg1"/>
                  </a:solidFill>
                  <a:latin typeface="Century Gothic" panose="020B0502020202020204" pitchFamily="34" charset="0"/>
                </a:endParaRPr>
              </a:p>
              <a:p>
                <a:pPr marL="0" indent="0">
                  <a:buNone/>
                </a:pPr>
                <a:r>
                  <a:rPr lang="sl-SI" dirty="0">
                    <a:solidFill>
                      <a:schemeClr val="bg1"/>
                    </a:solidFill>
                    <a:effectLst>
                      <a:outerShdw blurRad="38100" dist="38100" dir="2700000" algn="tl">
                        <a:srgbClr val="000000">
                          <a:alpha val="43137"/>
                        </a:srgbClr>
                      </a:outerShdw>
                    </a:effectLst>
                    <a:latin typeface="Century Gothic" panose="020B0502020202020204" pitchFamily="34" charset="0"/>
                  </a:rPr>
                  <a:t>Proces je sposoben, če je relativna širina raztrosa meritev </a:t>
                </a:r>
                <a14:m>
                  <m:oMath xmlns:m="http://schemas.openxmlformats.org/officeDocument/2006/math">
                    <m:r>
                      <a:rPr lang="sl-SI"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oMath>
                </a14:m>
                <a:r>
                  <a:rPr lang="sl-SI" dirty="0">
                    <a:solidFill>
                      <a:schemeClr val="bg1"/>
                    </a:solidFill>
                    <a:effectLst>
                      <a:outerShdw blurRad="38100" dist="38100" dir="2700000" algn="tl">
                        <a:srgbClr val="000000">
                          <a:alpha val="43137"/>
                        </a:srgbClr>
                      </a:outerShdw>
                    </a:effectLst>
                  </a:rPr>
                  <a:t>75% tolerance:</a:t>
                </a:r>
              </a:p>
              <a:p>
                <a:pPr marL="0" indent="0">
                  <a:buNone/>
                </a:pPr>
                <a:endParaRPr lang="sl-SI" sz="200" dirty="0">
                  <a:solidFill>
                    <a:schemeClr val="bg1"/>
                  </a:solidFill>
                  <a:effectLst>
                    <a:outerShdw blurRad="38100" dist="38100" dir="2700000" algn="tl">
                      <a:srgbClr val="000000">
                        <a:alpha val="43137"/>
                      </a:srgbClr>
                    </a:outerShdw>
                  </a:effectLst>
                </a:endParaRPr>
              </a:p>
              <a:p>
                <a:pPr marL="0" indent="0" algn="ctr">
                  <a:buNone/>
                </a:pPr>
                <a14:m>
                  <m:oMath xmlns:m="http://schemas.openxmlformats.org/officeDocument/2006/math">
                    <m:sSub>
                      <m:sSub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𝑐</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𝑝</m:t>
                        </m:r>
                      </m:sub>
                    </m:sSub>
                  </m:oMath>
                </a14:m>
                <a:r>
                  <a:rPr lang="sl-SI" dirty="0">
                    <a:solidFill>
                      <a:schemeClr val="bg1"/>
                    </a:solidFill>
                    <a:effectLst>
                      <a:outerShdw blurRad="38100" dist="38100" dir="2700000" algn="tl">
                        <a:srgbClr val="000000">
                          <a:alpha val="43137"/>
                        </a:srgbClr>
                      </a:outerShdw>
                    </a:effectLst>
                  </a:rPr>
                  <a:t> = </a:t>
                </a:r>
                <a14:m>
                  <m:oMath xmlns:m="http://schemas.openxmlformats.org/officeDocument/2006/math">
                    <m:f>
                      <m:f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rPr>
                        </m:ctrlPr>
                      </m:fPr>
                      <m:num>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𝑍𝑇𝑀</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𝑆𝑇𝑀</m:t>
                        </m:r>
                      </m:num>
                      <m:den>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6</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den>
                    </m:f>
                  </m:oMath>
                </a14:m>
                <a:r>
                  <a:rPr lang="sl-SI" dirty="0">
                    <a:solidFill>
                      <a:schemeClr val="bg1"/>
                    </a:solidFill>
                    <a:effectLst>
                      <a:outerShdw blurRad="38100" dist="38100" dir="2700000" algn="tl">
                        <a:srgbClr val="000000">
                          <a:alpha val="43137"/>
                        </a:srgbClr>
                      </a:outerShdw>
                    </a:effectLst>
                  </a:rPr>
                  <a:t> 		Običajno pravilo je </a:t>
                </a:r>
                <a14:m>
                  <m:oMath xmlns:m="http://schemas.openxmlformats.org/officeDocument/2006/math">
                    <m:sSub>
                      <m:sSub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𝑐</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𝑝</m:t>
                        </m:r>
                      </m:sub>
                    </m:sSub>
                    <m:r>
                      <a:rPr lang="sl-SI" dirty="0">
                        <a:solidFill>
                          <a:schemeClr val="bg1"/>
                        </a:solidFill>
                        <a:effectLst>
                          <a:outerShdw blurRad="38100" dist="38100" dir="2700000" algn="tl">
                            <a:srgbClr val="000000">
                              <a:alpha val="43137"/>
                            </a:srgbClr>
                          </a:outerShdw>
                        </a:effectLst>
                        <a:ea typeface="Cambria Math" panose="02040503050406030204" pitchFamily="18" charset="0"/>
                      </a:rPr>
                      <m:t>≥</m:t>
                    </m:r>
                  </m:oMath>
                </a14:m>
                <a:r>
                  <a:rPr lang="sl-SI" dirty="0">
                    <a:solidFill>
                      <a:schemeClr val="bg1"/>
                    </a:solidFill>
                    <a:effectLst>
                      <a:outerShdw blurRad="38100" dist="38100" dir="2700000" algn="tl">
                        <a:srgbClr val="000000">
                          <a:alpha val="43137"/>
                        </a:srgbClr>
                      </a:outerShdw>
                    </a:effectLst>
                  </a:rPr>
                  <a:t> 1,33.</a:t>
                </a:r>
              </a:p>
              <a:p>
                <a:pPr marL="0" indent="0">
                  <a:buNone/>
                </a:pPr>
                <a:endParaRPr lang="sl-SI" sz="200" dirty="0">
                  <a:solidFill>
                    <a:schemeClr val="bg1"/>
                  </a:solidFill>
                  <a:effectLst>
                    <a:outerShdw blurRad="38100" dist="38100" dir="2700000" algn="tl">
                      <a:srgbClr val="000000">
                        <a:alpha val="43137"/>
                      </a:srgbClr>
                    </a:outerShdw>
                  </a:effectLst>
                </a:endParaRPr>
              </a:p>
              <a:p>
                <a:pPr marL="0" indent="0">
                  <a:buNone/>
                </a:pPr>
                <a:r>
                  <a:rPr lang="sl-SI" dirty="0">
                    <a:solidFill>
                      <a:schemeClr val="bg1"/>
                    </a:solidFill>
                    <a:effectLst/>
                  </a:rPr>
                  <a:t>Indeks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𝑐</m:t>
                        </m:r>
                      </m:e>
                      <m:sub>
                        <m:r>
                          <a:rPr lang="sl-SI" b="0" i="1" smtClean="0">
                            <a:solidFill>
                              <a:schemeClr val="bg1"/>
                            </a:solidFill>
                            <a:effectLst/>
                            <a:latin typeface="Cambria Math" panose="02040503050406030204" pitchFamily="18" charset="0"/>
                          </a:rPr>
                          <m:t>𝑝𝑘</m:t>
                        </m:r>
                      </m:sub>
                    </m:sSub>
                  </m:oMath>
                </a14:m>
                <a:r>
                  <a:rPr lang="sl-SI" dirty="0">
                    <a:solidFill>
                      <a:schemeClr val="bg1"/>
                    </a:solidFill>
                    <a:effectLst/>
                  </a:rPr>
                  <a:t> se smatra kot mera stabilnosti procesa v povezavi s sposobnostjo procesa in nam kaže razmerje med polovico dejanske širine porazdelitve (3</a:t>
                </a:r>
                <a14:m>
                  <m:oMath xmlns:m="http://schemas.openxmlformats.org/officeDocument/2006/math">
                    <m:r>
                      <a:rPr lang="sl-SI" i="1" smtClean="0">
                        <a:solidFill>
                          <a:schemeClr val="bg1"/>
                        </a:solidFill>
                        <a:effectLst/>
                        <a:latin typeface="Cambria Math" panose="02040503050406030204" pitchFamily="18" charset="0"/>
                        <a:ea typeface="Cambria Math" panose="02040503050406030204" pitchFamily="18" charset="0"/>
                      </a:rPr>
                      <m:t>𝜎</m:t>
                    </m:r>
                  </m:oMath>
                </a14:m>
                <a:r>
                  <a:rPr lang="sl-SI" dirty="0">
                    <a:solidFill>
                      <a:schemeClr val="bg1"/>
                    </a:solidFill>
                    <a:effectLst/>
                  </a:rPr>
                  <a:t>) in razliko predpisane meje in povprečne aritmetične sredine podatkov. Tako govorimo o dveh indeksih stabilnosti procesa: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𝑐</m:t>
                        </m:r>
                      </m:e>
                      <m:sub>
                        <m:r>
                          <a:rPr lang="sl-SI" b="0" i="1" smtClean="0">
                            <a:solidFill>
                              <a:schemeClr val="bg1"/>
                            </a:solidFill>
                            <a:effectLst/>
                            <a:latin typeface="Cambria Math" panose="02040503050406030204" pitchFamily="18" charset="0"/>
                          </a:rPr>
                          <m:t>𝑝𝑘</m:t>
                        </m:r>
                        <m:r>
                          <a:rPr lang="sl-SI" b="0" i="1" smtClean="0">
                            <a:solidFill>
                              <a:schemeClr val="bg1"/>
                            </a:solidFill>
                            <a:effectLst/>
                            <a:latin typeface="Cambria Math" panose="02040503050406030204" pitchFamily="18" charset="0"/>
                          </a:rPr>
                          <m:t>1</m:t>
                        </m:r>
                      </m:sub>
                    </m:sSub>
                  </m:oMath>
                </a14:m>
                <a:r>
                  <a:rPr lang="sl-SI" dirty="0">
                    <a:solidFill>
                      <a:schemeClr val="bg1"/>
                    </a:solidFill>
                    <a:effectLst/>
                  </a:rPr>
                  <a:t> in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𝑐</m:t>
                        </m:r>
                      </m:e>
                      <m:sub>
                        <m:r>
                          <a:rPr lang="sl-SI" b="0" i="1" smtClean="0">
                            <a:solidFill>
                              <a:schemeClr val="bg1"/>
                            </a:solidFill>
                            <a:effectLst/>
                            <a:latin typeface="Cambria Math" panose="02040503050406030204" pitchFamily="18" charset="0"/>
                          </a:rPr>
                          <m:t>𝑝𝑘</m:t>
                        </m:r>
                        <m:r>
                          <a:rPr lang="sl-SI" b="0" i="1" smtClean="0">
                            <a:solidFill>
                              <a:schemeClr val="bg1"/>
                            </a:solidFill>
                            <a:effectLst/>
                            <a:latin typeface="Cambria Math" panose="02040503050406030204" pitchFamily="18" charset="0"/>
                          </a:rPr>
                          <m:t>2</m:t>
                        </m:r>
                      </m:sub>
                    </m:sSub>
                  </m:oMath>
                </a14:m>
                <a:r>
                  <a:rPr lang="sl-SI" dirty="0">
                    <a:solidFill>
                      <a:schemeClr val="bg1"/>
                    </a:solidFill>
                    <a:effectLst/>
                  </a:rPr>
                  <a:t> oz.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𝑐</m:t>
                        </m:r>
                      </m:e>
                      <m:sub>
                        <m:r>
                          <a:rPr lang="sl-SI" b="0" i="1" smtClean="0">
                            <a:solidFill>
                              <a:schemeClr val="bg1"/>
                            </a:solidFill>
                            <a:effectLst/>
                            <a:latin typeface="Cambria Math" panose="02040503050406030204" pitchFamily="18" charset="0"/>
                          </a:rPr>
                          <m:t>𝑝𝑘𝑠</m:t>
                        </m:r>
                      </m:sub>
                    </m:sSub>
                  </m:oMath>
                </a14:m>
                <a:r>
                  <a:rPr lang="sl-SI" dirty="0">
                    <a:solidFill>
                      <a:schemeClr val="bg1"/>
                    </a:solidFill>
                    <a:effectLst/>
                  </a:rPr>
                  <a:t>, ki se nanaša na spodnjo mejo in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𝑐</m:t>
                        </m:r>
                      </m:e>
                      <m:sub>
                        <m:r>
                          <a:rPr lang="sl-SI" b="0" i="1" smtClean="0">
                            <a:solidFill>
                              <a:schemeClr val="bg1"/>
                            </a:solidFill>
                            <a:effectLst/>
                            <a:latin typeface="Cambria Math" panose="02040503050406030204" pitchFamily="18" charset="0"/>
                          </a:rPr>
                          <m:t>𝑝𝑘𝑧</m:t>
                        </m:r>
                      </m:sub>
                    </m:sSub>
                  </m:oMath>
                </a14:m>
                <a:r>
                  <a:rPr lang="sl-SI" dirty="0">
                    <a:solidFill>
                      <a:schemeClr val="bg1"/>
                    </a:solidFill>
                    <a:effectLst/>
                  </a:rPr>
                  <a:t>, ki se nanaša na zgornjo mejo.</a:t>
                </a:r>
              </a:p>
              <a:p>
                <a:pPr marL="0" indent="0">
                  <a:buNone/>
                </a:pPr>
                <a:r>
                  <a:rPr lang="sl-SI" dirty="0">
                    <a:solidFill>
                      <a:schemeClr val="bg1"/>
                    </a:solidFill>
                    <a:effectLst>
                      <a:outerShdw blurRad="38100" dist="38100" dir="2700000" algn="tl">
                        <a:srgbClr val="000000">
                          <a:alpha val="43137"/>
                        </a:srgbClr>
                      </a:outerShdw>
                    </a:effectLst>
                  </a:rPr>
                  <a:t>Pri izračunu upoštevamo vedno manjšo izračunano vrednost </a:t>
                </a:r>
                <a14:m>
                  <m:oMath xmlns:m="http://schemas.openxmlformats.org/officeDocument/2006/math">
                    <m:sSub>
                      <m:sSub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𝑐</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𝑝𝑘</m:t>
                        </m:r>
                      </m:sub>
                    </m:sSub>
                  </m:oMath>
                </a14:m>
                <a:r>
                  <a:rPr lang="sl-SI" dirty="0">
                    <a:solidFill>
                      <a:schemeClr val="bg1"/>
                    </a:solidFill>
                    <a:effectLst>
                      <a:outerShdw blurRad="38100" dist="38100" dir="2700000" algn="tl">
                        <a:srgbClr val="000000">
                          <a:alpha val="43137"/>
                        </a:srgbClr>
                      </a:outerShdw>
                    </a:effectLst>
                  </a:rPr>
                  <a:t>:</a:t>
                </a:r>
              </a:p>
              <a:p>
                <a:pPr marL="0" indent="0" algn="ctr">
                  <a:buNone/>
                </a:pPr>
                <a14:m>
                  <m:oMath xmlns:m="http://schemas.openxmlformats.org/officeDocument/2006/math">
                    <m:sSub>
                      <m:sSub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𝑐</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𝑝𝑘𝑠</m:t>
                        </m:r>
                      </m:sub>
                    </m:sSub>
                    <m:r>
                      <a:rPr lang="sl-SI" b="0" i="0" smtClean="0">
                        <a:solidFill>
                          <a:schemeClr val="bg1"/>
                        </a:solidFill>
                        <a:effectLst>
                          <a:outerShdw blurRad="38100" dist="38100" dir="2700000" algn="tl">
                            <a:srgbClr val="000000">
                              <a:alpha val="43137"/>
                            </a:srgbClr>
                          </a:outerShdw>
                        </a:effectLst>
                        <a:latin typeface="Cambria Math" panose="02040503050406030204" pitchFamily="18" charset="0"/>
                      </a:rPr>
                      <m:t>= </m:t>
                    </m:r>
                    <m:f>
                      <m:fPr>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ctrlPr>
                      </m:fPr>
                      <m:num>
                        <m:acc>
                          <m:accPr>
                            <m:chr m:val="̿"/>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ctrlPr>
                          </m:acc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𝑥</m:t>
                            </m:r>
                          </m:e>
                        </m:acc>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 −</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𝑆𝑀</m:t>
                        </m:r>
                      </m:num>
                      <m:den>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3</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𝑆</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oMath>
                </a14:m>
                <a:r>
                  <a:rPr lang="sl-SI" dirty="0">
                    <a:solidFill>
                      <a:schemeClr val="bg1"/>
                    </a:solidFill>
                    <a:effectLst>
                      <a:outerShdw blurRad="38100" dist="38100" dir="2700000" algn="tl">
                        <a:srgbClr val="000000">
                          <a:alpha val="43137"/>
                        </a:srgbClr>
                      </a:outerShdw>
                    </a:effectLst>
                  </a:rPr>
                  <a:t> 		in	 	</a:t>
                </a:r>
                <a14:m>
                  <m:oMath xmlns:m="http://schemas.openxmlformats.org/officeDocument/2006/math">
                    <m:sSub>
                      <m:sSubPr>
                        <m:ctrlPr>
                          <a:rPr lang="sl-SI"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i="1">
                            <a:solidFill>
                              <a:schemeClr val="bg1"/>
                            </a:solidFill>
                            <a:effectLst>
                              <a:outerShdw blurRad="38100" dist="38100" dir="2700000" algn="tl">
                                <a:srgbClr val="000000">
                                  <a:alpha val="43137"/>
                                </a:srgbClr>
                              </a:outerShdw>
                            </a:effectLst>
                            <a:latin typeface="Cambria Math" panose="02040503050406030204" pitchFamily="18" charset="0"/>
                          </a:rPr>
                          <m:t>𝑐</m:t>
                        </m:r>
                      </m:e>
                      <m:sub>
                        <m:r>
                          <a:rPr lang="sl-SI" i="1">
                            <a:solidFill>
                              <a:schemeClr val="bg1"/>
                            </a:solidFill>
                            <a:effectLst>
                              <a:outerShdw blurRad="38100" dist="38100" dir="2700000" algn="tl">
                                <a:srgbClr val="000000">
                                  <a:alpha val="43137"/>
                                </a:srgbClr>
                              </a:outerShdw>
                            </a:effectLst>
                            <a:latin typeface="Cambria Math" panose="02040503050406030204" pitchFamily="18" charset="0"/>
                          </a:rPr>
                          <m:t>𝑝𝑘</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𝑧</m:t>
                        </m:r>
                      </m:sub>
                    </m:sSub>
                    <m:r>
                      <a:rPr lang="sl-SI">
                        <a:solidFill>
                          <a:schemeClr val="bg1"/>
                        </a:solidFill>
                        <a:effectLst>
                          <a:outerShdw blurRad="38100" dist="38100" dir="2700000" algn="tl">
                            <a:srgbClr val="000000">
                              <a:alpha val="43137"/>
                            </a:srgbClr>
                          </a:outerShdw>
                        </a:effectLst>
                        <a:latin typeface="Cambria Math" panose="02040503050406030204" pitchFamily="18" charset="0"/>
                      </a:rPr>
                      <m:t>= </m:t>
                    </m:r>
                    <m:f>
                      <m:fPr>
                        <m:ctrlPr>
                          <a:rPr lang="sl-SI" i="1">
                            <a:solidFill>
                              <a:schemeClr val="bg1"/>
                            </a:solidFill>
                            <a:effectLst>
                              <a:outerShdw blurRad="38100" dist="38100" dir="2700000" algn="tl">
                                <a:srgbClr val="000000">
                                  <a:alpha val="43137"/>
                                </a:srgbClr>
                              </a:outerShdw>
                            </a:effectLst>
                            <a:latin typeface="Cambria Math" panose="02040503050406030204" pitchFamily="18" charset="0"/>
                          </a:rPr>
                        </m:ctrlPr>
                      </m:fPr>
                      <m:num>
                        <m:r>
                          <a:rPr lang="sl-SI" i="1">
                            <a:solidFill>
                              <a:schemeClr val="bg1"/>
                            </a:solidFill>
                            <a:effectLst>
                              <a:outerShdw blurRad="38100" dist="38100" dir="2700000" algn="tl">
                                <a:srgbClr val="000000">
                                  <a:alpha val="43137"/>
                                </a:srgbClr>
                              </a:outerShdw>
                            </a:effectLst>
                            <a:latin typeface="Cambria Math" panose="02040503050406030204" pitchFamily="18" charset="0"/>
                          </a:rPr>
                          <m:t>𝑍𝑀</m:t>
                        </m:r>
                        <m:r>
                          <a:rPr lang="sl-SI" i="1">
                            <a:solidFill>
                              <a:schemeClr val="bg1"/>
                            </a:solidFill>
                            <a:effectLst>
                              <a:outerShdw blurRad="38100" dist="38100" dir="2700000" algn="tl">
                                <a:srgbClr val="000000">
                                  <a:alpha val="43137"/>
                                </a:srgbClr>
                              </a:outerShdw>
                            </a:effectLst>
                            <a:latin typeface="Cambria Math" panose="02040503050406030204" pitchFamily="18" charset="0"/>
                          </a:rPr>
                          <m:t> − </m:t>
                        </m:r>
                        <m:acc>
                          <m:accPr>
                            <m:chr m:val="̿"/>
                            <m:ctrlPr>
                              <a:rPr lang="sl-SI" i="1">
                                <a:solidFill>
                                  <a:schemeClr val="bg1"/>
                                </a:solidFill>
                                <a:effectLst>
                                  <a:outerShdw blurRad="38100" dist="38100" dir="2700000" algn="tl">
                                    <a:srgbClr val="000000">
                                      <a:alpha val="43137"/>
                                    </a:srgbClr>
                                  </a:outerShdw>
                                </a:effectLst>
                                <a:latin typeface="Cambria Math" panose="02040503050406030204" pitchFamily="18" charset="0"/>
                              </a:rPr>
                            </m:ctrlPr>
                          </m:accPr>
                          <m:e>
                            <m:r>
                              <a:rPr lang="sl-SI" i="1">
                                <a:solidFill>
                                  <a:schemeClr val="bg1"/>
                                </a:solidFill>
                                <a:effectLst>
                                  <a:outerShdw blurRad="38100" dist="38100" dir="2700000" algn="tl">
                                    <a:srgbClr val="000000">
                                      <a:alpha val="43137"/>
                                    </a:srgbClr>
                                  </a:outerShdw>
                                </a:effectLst>
                                <a:latin typeface="Cambria Math" panose="02040503050406030204" pitchFamily="18" charset="0"/>
                              </a:rPr>
                              <m:t>𝑥</m:t>
                            </m:r>
                          </m:e>
                        </m:acc>
                      </m:num>
                      <m:den>
                        <m:r>
                          <a:rPr lang="sl-SI" i="1">
                            <a:solidFill>
                              <a:schemeClr val="bg1"/>
                            </a:solidFill>
                            <a:effectLst>
                              <a:outerShdw blurRad="38100" dist="38100" dir="2700000" algn="tl">
                                <a:srgbClr val="000000">
                                  <a:alpha val="43137"/>
                                </a:srgbClr>
                              </a:outerShdw>
                            </a:effectLst>
                            <a:latin typeface="Cambria Math" panose="02040503050406030204" pitchFamily="18" charset="0"/>
                          </a:rPr>
                          <m:t>3</m:t>
                        </m:r>
                        <m:r>
                          <a:rPr lang="sl-SI" i="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𝑆</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oMath>
                </a14:m>
                <a:r>
                  <a:rPr lang="sl-SI" dirty="0">
                    <a:solidFill>
                      <a:schemeClr val="bg1"/>
                    </a:solidFill>
                    <a:effectLst>
                      <a:outerShdw blurRad="38100" dist="38100" dir="2700000" algn="tl">
                        <a:srgbClr val="000000">
                          <a:alpha val="43137"/>
                        </a:srgbClr>
                      </a:outerShdw>
                    </a:effectLst>
                  </a:rPr>
                  <a:t> </a:t>
                </a:r>
              </a:p>
              <a:p>
                <a:pPr marL="0" indent="0" algn="ctr">
                  <a:buNone/>
                </a:pPr>
                <a:endParaRPr lang="sl-SI" dirty="0">
                  <a:solidFill>
                    <a:schemeClr val="bg1"/>
                  </a:solidFill>
                  <a:effectLst>
                    <a:outerShdw blurRad="38100" dist="38100" dir="2700000" algn="tl">
                      <a:srgbClr val="000000">
                        <a:alpha val="43137"/>
                      </a:srgbClr>
                    </a:outerShdw>
                  </a:effectLst>
                </a:endParaRPr>
              </a:p>
              <a:p>
                <a:pPr marL="0" indent="0" algn="ctr">
                  <a:buNone/>
                </a:pPr>
                <a:r>
                  <a:rPr lang="sl-SI" b="1" dirty="0">
                    <a:solidFill>
                      <a:schemeClr val="bg1"/>
                    </a:solidFill>
                    <a:effectLst>
                      <a:outerShdw blurRad="38100" dist="38100" dir="2700000" algn="tl">
                        <a:srgbClr val="000000">
                          <a:alpha val="43137"/>
                        </a:srgbClr>
                      </a:outerShdw>
                    </a:effectLst>
                  </a:rPr>
                  <a:t>Za sposoben in stabilen proces je vrednost </a:t>
                </a:r>
                <a14:m>
                  <m:oMath xmlns:m="http://schemas.openxmlformats.org/officeDocument/2006/math">
                    <m:sSub>
                      <m:sSubPr>
                        <m:ctrlPr>
                          <a:rPr lang="sl-SI"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b="1" i="1">
                            <a:solidFill>
                              <a:schemeClr val="bg1"/>
                            </a:solidFill>
                            <a:effectLst>
                              <a:outerShdw blurRad="38100" dist="38100" dir="2700000" algn="tl">
                                <a:srgbClr val="000000">
                                  <a:alpha val="43137"/>
                                </a:srgbClr>
                              </a:outerShdw>
                            </a:effectLst>
                            <a:latin typeface="Cambria Math" panose="02040503050406030204" pitchFamily="18" charset="0"/>
                          </a:rPr>
                          <m:t>𝒄</m:t>
                        </m:r>
                      </m:e>
                      <m:sub>
                        <m:r>
                          <a:rPr lang="sl-SI" b="1" i="1">
                            <a:solidFill>
                              <a:schemeClr val="bg1"/>
                            </a:solidFill>
                            <a:effectLst>
                              <a:outerShdw blurRad="38100" dist="38100" dir="2700000" algn="tl">
                                <a:srgbClr val="000000">
                                  <a:alpha val="43137"/>
                                </a:srgbClr>
                              </a:outerShdw>
                            </a:effectLst>
                            <a:latin typeface="Cambria Math" panose="02040503050406030204" pitchFamily="18" charset="0"/>
                          </a:rPr>
                          <m:t>𝒑</m:t>
                        </m:r>
                        <m:r>
                          <a:rPr lang="sl-SI" b="1" i="1" smtClean="0">
                            <a:solidFill>
                              <a:schemeClr val="bg1"/>
                            </a:solidFill>
                            <a:effectLst>
                              <a:outerShdw blurRad="38100" dist="38100" dir="2700000" algn="tl">
                                <a:srgbClr val="000000">
                                  <a:alpha val="43137"/>
                                </a:srgbClr>
                              </a:outerShdw>
                            </a:effectLst>
                            <a:latin typeface="Cambria Math" panose="02040503050406030204" pitchFamily="18" charset="0"/>
                          </a:rPr>
                          <m:t>𝒌</m:t>
                        </m:r>
                      </m:sub>
                    </m:sSub>
                    <m:r>
                      <a:rPr lang="sl-SI"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sl-SI" b="1" dirty="0">
                    <a:solidFill>
                      <a:schemeClr val="bg1"/>
                    </a:solidFill>
                    <a:effectLst>
                      <a:outerShdw blurRad="38100" dist="38100" dir="2700000" algn="tl">
                        <a:srgbClr val="000000">
                          <a:alpha val="43137"/>
                        </a:srgbClr>
                      </a:outerShdw>
                    </a:effectLst>
                  </a:rPr>
                  <a:t> 1,33.</a:t>
                </a:r>
              </a:p>
              <a:p>
                <a:pPr marL="0" indent="0">
                  <a:buNone/>
                </a:pPr>
                <a:endParaRPr lang="sl-SI" dirty="0">
                  <a:solidFill>
                    <a:schemeClr val="bg1"/>
                  </a:solidFill>
                  <a:effectLst/>
                </a:endParaRPr>
              </a:p>
            </p:txBody>
          </p:sp>
        </mc:Choice>
        <mc:Fallback>
          <p:sp>
            <p:nvSpPr>
              <p:cNvPr id="4" name="Označba mesta vsebine 2">
                <a:extLst>
                  <a:ext uri="{FF2B5EF4-FFF2-40B4-BE49-F238E27FC236}">
                    <a16:creationId xmlns:a16="http://schemas.microsoft.com/office/drawing/2014/main" id="{4B5620E7-E39A-4608-AD77-C1584201EA4F}"/>
                  </a:ext>
                </a:extLst>
              </p:cNvPr>
              <p:cNvSpPr>
                <a:spLocks noGrp="1" noRot="1" noChangeAspect="1" noMove="1" noResize="1" noEditPoints="1" noAdjustHandles="1" noChangeArrowheads="1" noChangeShapeType="1" noTextEdit="1"/>
              </p:cNvSpPr>
              <p:nvPr>
                <p:ph idx="1"/>
              </p:nvPr>
            </p:nvSpPr>
            <p:spPr>
              <a:xfrm>
                <a:off x="684211" y="1233996"/>
                <a:ext cx="10901147" cy="5424255"/>
              </a:xfrm>
              <a:blipFill>
                <a:blip r:embed="rId2"/>
                <a:stretch>
                  <a:fillRect l="-559" t="-1124" r="-727"/>
                </a:stretch>
              </a:blipFill>
            </p:spPr>
            <p:txBody>
              <a:bodyPr/>
              <a:lstStyle/>
              <a:p>
                <a:r>
                  <a:rPr lang="sl-SI">
                    <a:noFill/>
                  </a:rPr>
                  <a:t> </a:t>
                </a:r>
              </a:p>
            </p:txBody>
          </p:sp>
        </mc:Fallback>
      </mc:AlternateContent>
    </p:spTree>
    <p:extLst>
      <p:ext uri="{BB962C8B-B14F-4D97-AF65-F5344CB8AC3E}">
        <p14:creationId xmlns:p14="http://schemas.microsoft.com/office/powerpoint/2010/main" val="15874412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954679"/>
          </a:xfrm>
        </p:spPr>
        <p:txBody>
          <a:bodyPr/>
          <a:lstStyle/>
          <a:p>
            <a:r>
              <a:rPr lang="sl-SI" b="1" dirty="0"/>
              <a:t>Sposobnost in stabilnost procesa</a:t>
            </a:r>
          </a:p>
        </p:txBody>
      </p:sp>
      <mc:AlternateContent xmlns:mc="http://schemas.openxmlformats.org/markup-compatibility/2006">
        <mc:Choice xmlns:a14="http://schemas.microsoft.com/office/drawing/2010/main" Requires="a14">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1" y="1233996"/>
                <a:ext cx="10901147" cy="5424255"/>
              </a:xfrm>
            </p:spPr>
            <p:txBody>
              <a:bodyPr anchor="t">
                <a:normAutofit/>
              </a:bodyPr>
              <a:lstStyle/>
              <a:p>
                <a:pPr marL="0" indent="0">
                  <a:buNone/>
                </a:pPr>
                <a:r>
                  <a:rPr lang="sl-SI" dirty="0">
                    <a:solidFill>
                      <a:schemeClr val="bg1"/>
                    </a:solidFill>
                  </a:rPr>
                  <a:t>Indeks </a:t>
                </a:r>
                <a14:m>
                  <m:oMath xmlns:m="http://schemas.openxmlformats.org/officeDocument/2006/math">
                    <m:sSub>
                      <m:sSubPr>
                        <m:ctrlPr>
                          <a:rPr lang="sl-SI" i="1" smtClean="0">
                            <a:solidFill>
                              <a:schemeClr val="bg1"/>
                            </a:solidFill>
                            <a:latin typeface="Cambria Math" panose="02040503050406030204" pitchFamily="18" charset="0"/>
                          </a:rPr>
                        </m:ctrlPr>
                      </m:sSubPr>
                      <m:e>
                        <m:r>
                          <a:rPr lang="sl-SI" b="0" i="1" smtClean="0">
                            <a:solidFill>
                              <a:schemeClr val="bg1"/>
                            </a:solidFill>
                            <a:latin typeface="Cambria Math" panose="02040503050406030204" pitchFamily="18" charset="0"/>
                          </a:rPr>
                          <m:t>𝑐</m:t>
                        </m:r>
                      </m:e>
                      <m:sub>
                        <m:r>
                          <a:rPr lang="sl-SI" b="0" i="1" smtClean="0">
                            <a:solidFill>
                              <a:schemeClr val="bg1"/>
                            </a:solidFill>
                            <a:latin typeface="Cambria Math" panose="02040503050406030204" pitchFamily="18" charset="0"/>
                          </a:rPr>
                          <m:t>𝑝</m:t>
                        </m:r>
                      </m:sub>
                    </m:sSub>
                  </m:oMath>
                </a14:m>
                <a:r>
                  <a:rPr lang="sl-SI" dirty="0">
                    <a:solidFill>
                      <a:schemeClr val="bg1"/>
                    </a:solidFill>
                  </a:rPr>
                  <a:t> določa krivuljo, in</a:t>
                </a:r>
                <a:r>
                  <a:rPr lang="sl-SI" dirty="0">
                    <a:solidFill>
                      <a:schemeClr val="bg1"/>
                    </a:solidFill>
                    <a:effectLst/>
                  </a:rPr>
                  <a:t>deks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𝑐</m:t>
                        </m:r>
                      </m:e>
                      <m:sub>
                        <m:r>
                          <a:rPr lang="sl-SI" b="0" i="1" smtClean="0">
                            <a:solidFill>
                              <a:schemeClr val="bg1"/>
                            </a:solidFill>
                            <a:effectLst/>
                            <a:latin typeface="Cambria Math" panose="02040503050406030204" pitchFamily="18" charset="0"/>
                          </a:rPr>
                          <m:t>𝑝𝑘</m:t>
                        </m:r>
                      </m:sub>
                    </m:sSub>
                  </m:oMath>
                </a14:m>
                <a:r>
                  <a:rPr lang="sl-SI" dirty="0">
                    <a:solidFill>
                      <a:schemeClr val="bg1"/>
                    </a:solidFill>
                    <a:effectLst/>
                  </a:rPr>
                  <a:t> pa pozicijo te krivulje na osi x.</a:t>
                </a:r>
                <a:endParaRPr lang="sl-SI" dirty="0">
                  <a:solidFill>
                    <a:schemeClr val="bg1"/>
                  </a:solidFill>
                </a:endParaRPr>
              </a:p>
              <a:p>
                <a:pPr marL="0" indent="0">
                  <a:buNone/>
                </a:pPr>
                <a:endParaRPr lang="sl-SI" sz="200" dirty="0">
                  <a:solidFill>
                    <a:schemeClr val="bg1"/>
                  </a:solidFill>
                  <a:effectLst/>
                </a:endParaRPr>
              </a:p>
              <a:p>
                <a:pPr marL="0" indent="0">
                  <a:buNone/>
                </a:pPr>
                <a:r>
                  <a:rPr lang="sl-SI" dirty="0">
                    <a:solidFill>
                      <a:schemeClr val="bg1"/>
                    </a:solidFill>
                    <a:effectLst/>
                  </a:rPr>
                  <a:t>Izračun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𝑆</m:t>
                        </m:r>
                      </m:e>
                      <m:sub>
                        <m:r>
                          <a:rPr lang="sl-SI" b="0" i="1" smtClean="0">
                            <a:solidFill>
                              <a:schemeClr val="bg1"/>
                            </a:solidFill>
                            <a:effectLst/>
                            <a:latin typeface="Cambria Math" panose="02040503050406030204" pitchFamily="18" charset="0"/>
                          </a:rPr>
                          <m:t>𝑖</m:t>
                        </m:r>
                      </m:sub>
                    </m:sSub>
                  </m:oMath>
                </a14:m>
                <a:r>
                  <a:rPr lang="sl-SI" dirty="0">
                    <a:solidFill>
                      <a:schemeClr val="bg1"/>
                    </a:solidFill>
                    <a:effectLst/>
                  </a:rPr>
                  <a:t> :</a:t>
                </a:r>
              </a:p>
              <a:p>
                <a:pPr marL="0" indent="0">
                  <a:buNone/>
                </a:pP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𝑆</m:t>
                        </m:r>
                      </m:e>
                      <m:sub>
                        <m:r>
                          <a:rPr lang="sl-SI" b="0" i="1" smtClean="0">
                            <a:solidFill>
                              <a:schemeClr val="bg1"/>
                            </a:solidFill>
                            <a:effectLst/>
                            <a:latin typeface="Cambria Math" panose="02040503050406030204" pitchFamily="18" charset="0"/>
                          </a:rPr>
                          <m:t>𝑖</m:t>
                        </m:r>
                      </m:sub>
                    </m:sSub>
                    <m:r>
                      <a:rPr lang="sl-SI" b="0" i="0" smtClean="0">
                        <a:solidFill>
                          <a:schemeClr val="bg1"/>
                        </a:solidFill>
                        <a:effectLst/>
                        <a:latin typeface="Cambria Math" panose="02040503050406030204" pitchFamily="18" charset="0"/>
                      </a:rPr>
                      <m:t>= </m:t>
                    </m:r>
                    <m:f>
                      <m:fPr>
                        <m:ctrlPr>
                          <a:rPr lang="sl-SI" b="0" i="1" smtClean="0">
                            <a:solidFill>
                              <a:schemeClr val="bg1"/>
                            </a:solidFill>
                            <a:effectLst/>
                            <a:latin typeface="Cambria Math" panose="02040503050406030204" pitchFamily="18" charset="0"/>
                          </a:rPr>
                        </m:ctrlPr>
                      </m:fPr>
                      <m:num>
                        <m:acc>
                          <m:accPr>
                            <m:chr m:val="̅"/>
                            <m:ctrlPr>
                              <a:rPr lang="sl-SI" b="0" i="1" smtClean="0">
                                <a:solidFill>
                                  <a:schemeClr val="bg1"/>
                                </a:solidFill>
                                <a:effectLst/>
                                <a:latin typeface="Cambria Math" panose="02040503050406030204" pitchFamily="18" charset="0"/>
                              </a:rPr>
                            </m:ctrlPr>
                          </m:accPr>
                          <m:e>
                            <m:r>
                              <a:rPr lang="sl-SI" b="0" i="1" smtClean="0">
                                <a:solidFill>
                                  <a:schemeClr val="bg1"/>
                                </a:solidFill>
                                <a:effectLst/>
                                <a:latin typeface="Cambria Math" panose="02040503050406030204" pitchFamily="18" charset="0"/>
                              </a:rPr>
                              <m:t>𝑅</m:t>
                            </m:r>
                          </m:e>
                        </m:acc>
                      </m:num>
                      <m:den>
                        <m:sSub>
                          <m:sSubPr>
                            <m:ctrlPr>
                              <a:rPr lang="sl-SI" b="0"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𝑑</m:t>
                            </m:r>
                          </m:e>
                          <m:sub>
                            <m:r>
                              <a:rPr lang="sl-SI" b="0" i="1" smtClean="0">
                                <a:solidFill>
                                  <a:schemeClr val="bg1"/>
                                </a:solidFill>
                                <a:effectLst/>
                                <a:latin typeface="Cambria Math" panose="02040503050406030204" pitchFamily="18" charset="0"/>
                              </a:rPr>
                              <m:t>2</m:t>
                            </m:r>
                          </m:sub>
                        </m:sSub>
                      </m:den>
                    </m:f>
                  </m:oMath>
                </a14:m>
                <a:r>
                  <a:rPr lang="sl-SI" dirty="0">
                    <a:solidFill>
                      <a:schemeClr val="bg1"/>
                    </a:solidFill>
                    <a:effectLst/>
                  </a:rPr>
                  <a:t>		, kjer je </a:t>
                </a:r>
                <a14:m>
                  <m:oMath xmlns:m="http://schemas.openxmlformats.org/officeDocument/2006/math">
                    <m:acc>
                      <m:accPr>
                        <m:chr m:val="̅"/>
                        <m:ctrlPr>
                          <a:rPr lang="sl-SI" i="1" smtClean="0">
                            <a:solidFill>
                              <a:schemeClr val="bg1"/>
                            </a:solidFill>
                            <a:effectLst/>
                            <a:latin typeface="Cambria Math" panose="02040503050406030204" pitchFamily="18" charset="0"/>
                          </a:rPr>
                        </m:ctrlPr>
                      </m:accPr>
                      <m:e>
                        <m:r>
                          <a:rPr lang="sl-SI" b="0" i="1" smtClean="0">
                            <a:solidFill>
                              <a:schemeClr val="bg1"/>
                            </a:solidFill>
                            <a:effectLst/>
                            <a:latin typeface="Cambria Math" panose="02040503050406030204" pitchFamily="18" charset="0"/>
                          </a:rPr>
                          <m:t>𝑅</m:t>
                        </m:r>
                      </m:e>
                    </m:acc>
                  </m:oMath>
                </a14:m>
                <a:r>
                  <a:rPr lang="sl-SI" dirty="0">
                    <a:solidFill>
                      <a:schemeClr val="bg1"/>
                    </a:solidFill>
                    <a:effectLst/>
                  </a:rPr>
                  <a:t> aritmetična sredina razpona (maksimalna vrednost meritve – 					minimalna vrednost meritve = R vsakega vzorca; </a:t>
                </a:r>
                <a14:m>
                  <m:oMath xmlns:m="http://schemas.openxmlformats.org/officeDocument/2006/math">
                    <m:acc>
                      <m:accPr>
                        <m:chr m:val="̅"/>
                        <m:ctrlPr>
                          <a:rPr lang="sl-SI" i="1">
                            <a:solidFill>
                              <a:schemeClr val="bg1"/>
                            </a:solidFill>
                            <a:latin typeface="Cambria Math" panose="02040503050406030204" pitchFamily="18" charset="0"/>
                          </a:rPr>
                        </m:ctrlPr>
                      </m:accPr>
                      <m:e>
                        <m:r>
                          <a:rPr lang="sl-SI" i="1">
                            <a:solidFill>
                              <a:schemeClr val="bg1"/>
                            </a:solidFill>
                            <a:latin typeface="Cambria Math" panose="02040503050406030204" pitchFamily="18" charset="0"/>
                          </a:rPr>
                          <m:t>𝑅</m:t>
                        </m:r>
                      </m:e>
                    </m:acc>
                  </m:oMath>
                </a14:m>
                <a:r>
                  <a:rPr lang="sl-SI" dirty="0">
                    <a:solidFill>
                      <a:schemeClr val="bg1"/>
                    </a:solidFill>
                    <a:effectLst/>
                  </a:rPr>
                  <a:t> pa je povprečje vseh </a:t>
                </a:r>
              </a:p>
              <a:p>
                <a:pPr marL="0" indent="0">
                  <a:buNone/>
                </a:pPr>
                <a:r>
                  <a:rPr lang="sl-SI" dirty="0">
                    <a:solidFill>
                      <a:schemeClr val="bg1"/>
                    </a:solidFill>
                  </a:rPr>
                  <a:t>			</a:t>
                </a:r>
                <a:r>
                  <a:rPr lang="sl-SI" dirty="0">
                    <a:solidFill>
                      <a:schemeClr val="bg1"/>
                    </a:solidFill>
                    <a:effectLst/>
                  </a:rPr>
                  <a:t>R-ov obravnavanih vzorcev) oz. povprečni razpon,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𝑑</m:t>
                        </m:r>
                      </m:e>
                      <m:sub>
                        <m:r>
                          <a:rPr lang="sl-SI" b="0" i="1" smtClean="0">
                            <a:solidFill>
                              <a:schemeClr val="bg1"/>
                            </a:solidFill>
                            <a:effectLst/>
                            <a:latin typeface="Cambria Math" panose="02040503050406030204" pitchFamily="18" charset="0"/>
                          </a:rPr>
                          <m:t>2</m:t>
                        </m:r>
                      </m:sub>
                    </m:sSub>
                  </m:oMath>
                </a14:m>
                <a:r>
                  <a:rPr lang="sl-SI" dirty="0">
                    <a:solidFill>
                      <a:schemeClr val="bg1"/>
                    </a:solidFill>
                    <a:effectLst/>
                  </a:rPr>
                  <a:t> pa konstanta, ki je 				odvisna od velikosti vzorca.</a:t>
                </a:r>
              </a:p>
              <a:p>
                <a:pPr marL="0" indent="0">
                  <a:buNone/>
                </a:pPr>
                <a:endParaRPr lang="sl-SI" dirty="0">
                  <a:solidFill>
                    <a:schemeClr val="bg1"/>
                  </a:solidFill>
                </a:endParaRPr>
              </a:p>
              <a:p>
                <a:pPr marL="0" indent="0">
                  <a:buNone/>
                </a:pPr>
                <a:r>
                  <a:rPr lang="sl-SI" dirty="0">
                    <a:solidFill>
                      <a:schemeClr val="bg1"/>
                    </a:solidFill>
                    <a:effectLst>
                      <a:outerShdw blurRad="38100" dist="38100" dir="2700000" algn="tl">
                        <a:srgbClr val="000000">
                          <a:alpha val="43137"/>
                        </a:srgbClr>
                      </a:outerShdw>
                    </a:effectLst>
                  </a:rPr>
                  <a:t>Proces je stabilen, če je relativna širina raztrosa meritev </a:t>
                </a:r>
              </a:p>
              <a:p>
                <a:pPr marL="0" indent="0">
                  <a:buNone/>
                </a:pPr>
                <a14:m>
                  <m:oMath xmlns:m="http://schemas.openxmlformats.org/officeDocument/2006/math">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sl-SI" dirty="0">
                    <a:solidFill>
                      <a:schemeClr val="bg1"/>
                    </a:solidFill>
                    <a:effectLst>
                      <a:outerShdw blurRad="38100" dist="38100" dir="2700000" algn="tl">
                        <a:srgbClr val="000000">
                          <a:alpha val="43137"/>
                        </a:srgbClr>
                      </a:outerShdw>
                    </a:effectLst>
                  </a:rPr>
                  <a:t> 100% tolerance.</a:t>
                </a:r>
              </a:p>
              <a:p>
                <a:pPr marL="0" indent="0">
                  <a:buNone/>
                </a:pPr>
                <a:endParaRPr lang="sl-SI" dirty="0">
                  <a:solidFill>
                    <a:schemeClr val="bg1"/>
                  </a:solidFill>
                  <a:effectLst/>
                </a:endParaRPr>
              </a:p>
              <a:p>
                <a:pPr marL="0" indent="0">
                  <a:buNone/>
                </a:pPr>
                <a:r>
                  <a:rPr lang="sl-SI" dirty="0">
                    <a:solidFill>
                      <a:schemeClr val="bg1"/>
                    </a:solidFill>
                  </a:rPr>
                  <a:t> </a:t>
                </a:r>
              </a:p>
              <a:p>
                <a:pPr marL="0" indent="0">
                  <a:buNone/>
                </a:pPr>
                <a:endParaRPr lang="sl-SI" dirty="0">
                  <a:solidFill>
                    <a:schemeClr val="bg1"/>
                  </a:solidFill>
                  <a:effectLst/>
                </a:endParaRPr>
              </a:p>
            </p:txBody>
          </p:sp>
        </mc:Choice>
        <mc:Fallback>
          <p:sp>
            <p:nvSpPr>
              <p:cNvPr id="4" name="Označba mesta vsebine 2">
                <a:extLst>
                  <a:ext uri="{FF2B5EF4-FFF2-40B4-BE49-F238E27FC236}">
                    <a16:creationId xmlns:a16="http://schemas.microsoft.com/office/drawing/2014/main" id="{4B5620E7-E39A-4608-AD77-C1584201EA4F}"/>
                  </a:ext>
                </a:extLst>
              </p:cNvPr>
              <p:cNvSpPr>
                <a:spLocks noGrp="1" noRot="1" noChangeAspect="1" noMove="1" noResize="1" noEditPoints="1" noAdjustHandles="1" noChangeArrowheads="1" noChangeShapeType="1" noTextEdit="1"/>
              </p:cNvSpPr>
              <p:nvPr>
                <p:ph idx="1"/>
              </p:nvPr>
            </p:nvSpPr>
            <p:spPr>
              <a:xfrm>
                <a:off x="684211" y="1233996"/>
                <a:ext cx="10901147" cy="5424255"/>
              </a:xfrm>
              <a:blipFill>
                <a:blip r:embed="rId2"/>
                <a:stretch>
                  <a:fillRect l="-615" t="-674"/>
                </a:stretch>
              </a:blipFill>
            </p:spPr>
            <p:txBody>
              <a:bodyPr/>
              <a:lstStyle/>
              <a:p>
                <a:r>
                  <a:rPr lang="sl-SI">
                    <a:noFill/>
                  </a:rPr>
                  <a:t> </a:t>
                </a:r>
              </a:p>
            </p:txBody>
          </p:sp>
        </mc:Fallback>
      </mc:AlternateContent>
      <p:pic>
        <p:nvPicPr>
          <p:cNvPr id="5" name="Slika 4">
            <a:extLst>
              <a:ext uri="{FF2B5EF4-FFF2-40B4-BE49-F238E27FC236}">
                <a16:creationId xmlns:a16="http://schemas.microsoft.com/office/drawing/2014/main" id="{5B070A9E-675D-41D9-9944-EB5B5431188D}"/>
              </a:ext>
            </a:extLst>
          </p:cNvPr>
          <p:cNvPicPr>
            <a:picLocks noChangeAspect="1"/>
          </p:cNvPicPr>
          <p:nvPr/>
        </p:nvPicPr>
        <p:blipFill>
          <a:blip r:embed="rId3"/>
          <a:stretch>
            <a:fillRect/>
          </a:stretch>
        </p:blipFill>
        <p:spPr>
          <a:xfrm>
            <a:off x="7920100" y="3738096"/>
            <a:ext cx="1463595" cy="2840587"/>
          </a:xfrm>
          <a:prstGeom prst="rect">
            <a:avLst/>
          </a:prstGeom>
        </p:spPr>
      </p:pic>
    </p:spTree>
    <p:extLst>
      <p:ext uri="{BB962C8B-B14F-4D97-AF65-F5344CB8AC3E}">
        <p14:creationId xmlns:p14="http://schemas.microsoft.com/office/powerpoint/2010/main" val="137694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2" y="279317"/>
            <a:ext cx="8534400" cy="1507067"/>
          </a:xfrm>
        </p:spPr>
        <p:txBody>
          <a:bodyPr/>
          <a:lstStyle/>
          <a:p>
            <a:r>
              <a:rPr lang="sl-SI" b="1" dirty="0"/>
              <a:t>NAMEN SPC ANALIZE</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786384"/>
            <a:ext cx="9374188" cy="3992979"/>
          </a:xfrm>
        </p:spPr>
        <p:txBody>
          <a:bodyPr anchor="t"/>
          <a:lstStyle/>
          <a:p>
            <a:pPr marL="0" indent="0">
              <a:buNone/>
            </a:pPr>
            <a:r>
              <a:rPr lang="sl-SI" dirty="0">
                <a:solidFill>
                  <a:schemeClr val="bg1"/>
                </a:solidFill>
              </a:rPr>
              <a:t>Namen uporabe statističnega obvladovanja procesov je:</a:t>
            </a:r>
          </a:p>
          <a:p>
            <a:pPr marL="0" indent="0">
              <a:buNone/>
            </a:pPr>
            <a:endParaRPr lang="sl-SI" dirty="0">
              <a:solidFill>
                <a:schemeClr val="bg1"/>
              </a:solidFill>
            </a:endParaRPr>
          </a:p>
          <a:p>
            <a:r>
              <a:rPr lang="sl-SI" dirty="0">
                <a:solidFill>
                  <a:schemeClr val="bg1"/>
                </a:solidFill>
              </a:rPr>
              <a:t>ugotavljanje in spremljanje stanja procesov in karakteristik proizvodov</a:t>
            </a:r>
          </a:p>
          <a:p>
            <a:r>
              <a:rPr lang="sl-SI" dirty="0">
                <a:solidFill>
                  <a:schemeClr val="bg1"/>
                </a:solidFill>
              </a:rPr>
              <a:t>izboljšanje sposobnosti procesov in karakteristik proizvodov</a:t>
            </a:r>
          </a:p>
          <a:p>
            <a:r>
              <a:rPr lang="sl-SI" dirty="0">
                <a:solidFill>
                  <a:schemeClr val="bg1"/>
                </a:solidFill>
              </a:rPr>
              <a:t>znižanje stroškov kakovosti</a:t>
            </a:r>
          </a:p>
          <a:p>
            <a:r>
              <a:rPr lang="sl-SI" dirty="0">
                <a:solidFill>
                  <a:schemeClr val="bg1"/>
                </a:solidFill>
              </a:rPr>
              <a:t>osvajanje novih proizvodov in tehnologij</a:t>
            </a:r>
          </a:p>
          <a:p>
            <a:pPr marL="0" indent="0">
              <a:buNone/>
            </a:pPr>
            <a:endParaRPr lang="sl-SI" dirty="0">
              <a:solidFill>
                <a:schemeClr val="bg1"/>
              </a:solidFill>
            </a:endParaRPr>
          </a:p>
        </p:txBody>
      </p:sp>
    </p:spTree>
    <p:extLst>
      <p:ext uri="{BB962C8B-B14F-4D97-AF65-F5344CB8AC3E}">
        <p14:creationId xmlns:p14="http://schemas.microsoft.com/office/powerpoint/2010/main" val="4186102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1167743"/>
          </a:xfrm>
        </p:spPr>
        <p:txBody>
          <a:bodyPr/>
          <a:lstStyle/>
          <a:p>
            <a:r>
              <a:rPr lang="sl-SI" b="1" dirty="0"/>
              <a:t>ZAČASNA SPOSOBNOST PROCESA</a:t>
            </a:r>
          </a:p>
        </p:txBody>
      </p:sp>
      <mc:AlternateContent xmlns:mc="http://schemas.openxmlformats.org/markup-compatibility/2006">
        <mc:Choice xmlns:a14="http://schemas.microsoft.com/office/drawing/2010/main" Requires="a14">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1" y="1580225"/>
                <a:ext cx="10901147" cy="5078026"/>
              </a:xfrm>
            </p:spPr>
            <p:txBody>
              <a:bodyPr anchor="t">
                <a:normAutofit/>
              </a:bodyPr>
              <a:lstStyle/>
              <a:p>
                <a:pPr marL="0" indent="0">
                  <a:buNone/>
                </a:pPr>
                <a:r>
                  <a:rPr lang="sl-SI" dirty="0">
                    <a:solidFill>
                      <a:schemeClr val="bg1"/>
                    </a:solidFill>
                  </a:rPr>
                  <a:t>V začetnih fazah spoznavanja procesa in tudi po prvih izračunih ni mogoče takoj ugotoviti ali so procesi sposobni. Začetni proces je še vedno nestabilen, zato v takem primeru govorimo o začasni sposobnosti procesa </a:t>
                </a:r>
                <a14:m>
                  <m:oMath xmlns:m="http://schemas.openxmlformats.org/officeDocument/2006/math">
                    <m:sSub>
                      <m:sSubPr>
                        <m:ctrlPr>
                          <a:rPr lang="sl-SI" i="1" smtClean="0">
                            <a:solidFill>
                              <a:schemeClr val="bg1"/>
                            </a:solidFill>
                            <a:latin typeface="Cambria Math" panose="02040503050406030204" pitchFamily="18" charset="0"/>
                          </a:rPr>
                        </m:ctrlPr>
                      </m:sSubPr>
                      <m:e>
                        <m:r>
                          <a:rPr lang="sl-SI" b="0" i="1" smtClean="0">
                            <a:solidFill>
                              <a:schemeClr val="bg1"/>
                            </a:solidFill>
                            <a:latin typeface="Cambria Math" panose="02040503050406030204" pitchFamily="18" charset="0"/>
                          </a:rPr>
                          <m:t>𝑃</m:t>
                        </m:r>
                      </m:e>
                      <m:sub>
                        <m:r>
                          <a:rPr lang="sl-SI" b="0" i="1" smtClean="0">
                            <a:solidFill>
                              <a:schemeClr val="bg1"/>
                            </a:solidFill>
                            <a:latin typeface="Cambria Math" panose="02040503050406030204" pitchFamily="18" charset="0"/>
                          </a:rPr>
                          <m:t>𝑝</m:t>
                        </m:r>
                      </m:sub>
                    </m:sSub>
                  </m:oMath>
                </a14:m>
                <a:r>
                  <a:rPr lang="sl-SI" dirty="0">
                    <a:solidFill>
                      <a:schemeClr val="bg1"/>
                    </a:solidFill>
                  </a:rPr>
                  <a:t> in </a:t>
                </a:r>
                <a14:m>
                  <m:oMath xmlns:m="http://schemas.openxmlformats.org/officeDocument/2006/math">
                    <m:sSub>
                      <m:sSubPr>
                        <m:ctrlPr>
                          <a:rPr lang="sl-SI" i="1" smtClean="0">
                            <a:solidFill>
                              <a:schemeClr val="bg1"/>
                            </a:solidFill>
                            <a:latin typeface="Cambria Math" panose="02040503050406030204" pitchFamily="18" charset="0"/>
                          </a:rPr>
                        </m:ctrlPr>
                      </m:sSubPr>
                      <m:e>
                        <m:r>
                          <a:rPr lang="sl-SI" b="0" i="1" smtClean="0">
                            <a:solidFill>
                              <a:schemeClr val="bg1"/>
                            </a:solidFill>
                            <a:latin typeface="Cambria Math" panose="02040503050406030204" pitchFamily="18" charset="0"/>
                          </a:rPr>
                          <m:t>𝑃</m:t>
                        </m:r>
                      </m:e>
                      <m:sub>
                        <m:r>
                          <a:rPr lang="sl-SI" b="0" i="1" smtClean="0">
                            <a:solidFill>
                              <a:schemeClr val="bg1"/>
                            </a:solidFill>
                            <a:latin typeface="Cambria Math" panose="02040503050406030204" pitchFamily="18" charset="0"/>
                          </a:rPr>
                          <m:t>𝑝𝑘</m:t>
                        </m:r>
                      </m:sub>
                    </m:sSub>
                  </m:oMath>
                </a14:m>
                <a:r>
                  <a:rPr lang="sl-SI" dirty="0">
                    <a:solidFill>
                      <a:schemeClr val="bg1"/>
                    </a:solidFill>
                  </a:rPr>
                  <a:t>.</a:t>
                </a:r>
              </a:p>
              <a:p>
                <a:pPr marL="0" indent="0">
                  <a:buNone/>
                </a:pPr>
                <a:endParaRPr lang="sl-SI" sz="200" dirty="0">
                  <a:solidFill>
                    <a:schemeClr val="bg1"/>
                  </a:solidFill>
                  <a:effectLst/>
                </a:endParaRPr>
              </a:p>
              <a:p>
                <a:pPr marL="0" indent="0">
                  <a:buNone/>
                </a:pPr>
                <a:r>
                  <a:rPr lang="sl-SI" dirty="0">
                    <a:solidFill>
                      <a:schemeClr val="bg1"/>
                    </a:solidFill>
                    <a:effectLst/>
                  </a:rPr>
                  <a:t>Izračunamo ju na enak način kot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𝑐</m:t>
                        </m:r>
                      </m:e>
                      <m:sub>
                        <m:r>
                          <a:rPr lang="sl-SI" b="0" i="1" smtClean="0">
                            <a:solidFill>
                              <a:schemeClr val="bg1"/>
                            </a:solidFill>
                            <a:effectLst/>
                            <a:latin typeface="Cambria Math" panose="02040503050406030204" pitchFamily="18" charset="0"/>
                          </a:rPr>
                          <m:t>𝑝</m:t>
                        </m:r>
                      </m:sub>
                    </m:sSub>
                  </m:oMath>
                </a14:m>
                <a:r>
                  <a:rPr lang="sl-SI" dirty="0">
                    <a:solidFill>
                      <a:schemeClr val="bg1"/>
                    </a:solidFill>
                    <a:effectLst/>
                  </a:rPr>
                  <a:t> in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𝑐</m:t>
                        </m:r>
                      </m:e>
                      <m:sub>
                        <m:r>
                          <a:rPr lang="sl-SI" b="0" i="1" smtClean="0">
                            <a:solidFill>
                              <a:schemeClr val="bg1"/>
                            </a:solidFill>
                            <a:effectLst/>
                            <a:latin typeface="Cambria Math" panose="02040503050406030204" pitchFamily="18" charset="0"/>
                          </a:rPr>
                          <m:t>𝑝𝑘</m:t>
                        </m:r>
                      </m:sub>
                    </m:sSub>
                  </m:oMath>
                </a14:m>
                <a:r>
                  <a:rPr lang="sl-SI" dirty="0">
                    <a:solidFill>
                      <a:schemeClr val="bg1"/>
                    </a:solidFill>
                    <a:effectLst/>
                  </a:rPr>
                  <a:t>, kjer pa upoštevamo, da je vrednost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𝑃</m:t>
                        </m:r>
                      </m:e>
                      <m:sub>
                        <m:r>
                          <a:rPr lang="sl-SI" b="0" i="1" smtClean="0">
                            <a:solidFill>
                              <a:schemeClr val="bg1"/>
                            </a:solidFill>
                            <a:effectLst/>
                            <a:latin typeface="Cambria Math" panose="02040503050406030204" pitchFamily="18" charset="0"/>
                          </a:rPr>
                          <m:t>𝑝𝑘</m:t>
                        </m:r>
                      </m:sub>
                    </m:sSub>
                    <m:r>
                      <a:rPr lang="sl-SI" dirty="0">
                        <a:solidFill>
                          <a:schemeClr val="bg1"/>
                        </a:solidFill>
                        <a:ea typeface="Cambria Math" panose="02040503050406030204" pitchFamily="18" charset="0"/>
                      </a:rPr>
                      <m:t>≥</m:t>
                    </m:r>
                  </m:oMath>
                </a14:m>
                <a:r>
                  <a:rPr lang="sl-SI" dirty="0">
                    <a:solidFill>
                      <a:schemeClr val="bg1"/>
                    </a:solidFill>
                    <a:effectLst/>
                  </a:rPr>
                  <a:t> 1,67 in ne več 1,33.</a:t>
                </a:r>
              </a:p>
              <a:p>
                <a:pPr marL="0" indent="0">
                  <a:buNone/>
                </a:pPr>
                <a:endParaRPr lang="sl-SI" dirty="0">
                  <a:solidFill>
                    <a:schemeClr val="bg1"/>
                  </a:solidFill>
                </a:endParaRPr>
              </a:p>
              <a:p>
                <a:pPr marL="0" indent="0">
                  <a:buNone/>
                </a:pPr>
                <a:r>
                  <a:rPr lang="sl-SI" dirty="0">
                    <a:solidFill>
                      <a:schemeClr val="bg1"/>
                    </a:solidFill>
                    <a:effectLst/>
                  </a:rPr>
                  <a:t>Tako kot pri izračunih za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𝑐</m:t>
                        </m:r>
                      </m:e>
                      <m:sub>
                        <m:r>
                          <a:rPr lang="sl-SI" b="0" i="1" smtClean="0">
                            <a:solidFill>
                              <a:schemeClr val="bg1"/>
                            </a:solidFill>
                            <a:effectLst/>
                            <a:latin typeface="Cambria Math" panose="02040503050406030204" pitchFamily="18" charset="0"/>
                          </a:rPr>
                          <m:t>𝑝𝑘</m:t>
                        </m:r>
                      </m:sub>
                    </m:sSub>
                  </m:oMath>
                </a14:m>
                <a:r>
                  <a:rPr lang="sl-SI" dirty="0">
                    <a:solidFill>
                      <a:schemeClr val="bg1"/>
                    </a:solidFill>
                    <a:effectLst/>
                  </a:rPr>
                  <a:t>, tudi v tem primeru pri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𝑃</m:t>
                        </m:r>
                      </m:e>
                      <m:sub>
                        <m:r>
                          <a:rPr lang="sl-SI" b="0" i="1" smtClean="0">
                            <a:solidFill>
                              <a:schemeClr val="bg1"/>
                            </a:solidFill>
                            <a:effectLst/>
                            <a:latin typeface="Cambria Math" panose="02040503050406030204" pitchFamily="18" charset="0"/>
                          </a:rPr>
                          <m:t>𝑝𝑘</m:t>
                        </m:r>
                      </m:sub>
                    </m:sSub>
                  </m:oMath>
                </a14:m>
                <a:r>
                  <a:rPr lang="sl-SI" dirty="0">
                    <a:solidFill>
                      <a:schemeClr val="bg1"/>
                    </a:solidFill>
                    <a:effectLst/>
                  </a:rPr>
                  <a:t> izračunamo za spodnjo in zgornjo mejo, pri čemer prav tako kot pri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𝑐</m:t>
                        </m:r>
                      </m:e>
                      <m:sub>
                        <m:r>
                          <a:rPr lang="sl-SI" b="0" i="1" smtClean="0">
                            <a:solidFill>
                              <a:schemeClr val="bg1"/>
                            </a:solidFill>
                            <a:effectLst/>
                            <a:latin typeface="Cambria Math" panose="02040503050406030204" pitchFamily="18" charset="0"/>
                          </a:rPr>
                          <m:t>𝑝𝑘</m:t>
                        </m:r>
                      </m:sub>
                    </m:sSub>
                  </m:oMath>
                </a14:m>
                <a:r>
                  <a:rPr lang="sl-SI" dirty="0">
                    <a:solidFill>
                      <a:schemeClr val="bg1"/>
                    </a:solidFill>
                    <a:effectLst/>
                  </a:rPr>
                  <a:t> upoštevamo manjšo izračunano vrednost.</a:t>
                </a:r>
              </a:p>
              <a:p>
                <a:pPr marL="0" indent="0">
                  <a:buNone/>
                </a:pPr>
                <a:r>
                  <a:rPr lang="sl-SI" dirty="0">
                    <a:solidFill>
                      <a:schemeClr val="bg1"/>
                    </a:solidFill>
                  </a:rPr>
                  <a:t> </a:t>
                </a:r>
              </a:p>
              <a:p>
                <a:pPr marL="0" indent="0">
                  <a:buNone/>
                </a:pPr>
                <a:endParaRPr lang="sl-SI" dirty="0">
                  <a:solidFill>
                    <a:schemeClr val="bg1"/>
                  </a:solidFill>
                  <a:effectLst/>
                </a:endParaRPr>
              </a:p>
            </p:txBody>
          </p:sp>
        </mc:Choice>
        <mc:Fallback>
          <p:sp>
            <p:nvSpPr>
              <p:cNvPr id="4" name="Označba mesta vsebine 2">
                <a:extLst>
                  <a:ext uri="{FF2B5EF4-FFF2-40B4-BE49-F238E27FC236}">
                    <a16:creationId xmlns:a16="http://schemas.microsoft.com/office/drawing/2014/main" id="{4B5620E7-E39A-4608-AD77-C1584201EA4F}"/>
                  </a:ext>
                </a:extLst>
              </p:cNvPr>
              <p:cNvSpPr>
                <a:spLocks noGrp="1" noRot="1" noChangeAspect="1" noMove="1" noResize="1" noEditPoints="1" noAdjustHandles="1" noChangeArrowheads="1" noChangeShapeType="1" noTextEdit="1"/>
              </p:cNvSpPr>
              <p:nvPr>
                <p:ph idx="1"/>
              </p:nvPr>
            </p:nvSpPr>
            <p:spPr>
              <a:xfrm>
                <a:off x="684211" y="1580225"/>
                <a:ext cx="10901147" cy="5078026"/>
              </a:xfrm>
              <a:blipFill>
                <a:blip r:embed="rId2"/>
                <a:stretch>
                  <a:fillRect l="-559" t="-600" r="-1063"/>
                </a:stretch>
              </a:blipFill>
            </p:spPr>
            <p:txBody>
              <a:bodyPr/>
              <a:lstStyle/>
              <a:p>
                <a:r>
                  <a:rPr lang="sl-SI">
                    <a:noFill/>
                  </a:rPr>
                  <a:t> </a:t>
                </a:r>
              </a:p>
            </p:txBody>
          </p:sp>
        </mc:Fallback>
      </mc:AlternateContent>
    </p:spTree>
    <p:extLst>
      <p:ext uri="{BB962C8B-B14F-4D97-AF65-F5344CB8AC3E}">
        <p14:creationId xmlns:p14="http://schemas.microsoft.com/office/powerpoint/2010/main" val="3864851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954679"/>
          </a:xfrm>
        </p:spPr>
        <p:txBody>
          <a:bodyPr/>
          <a:lstStyle/>
          <a:p>
            <a:r>
              <a:rPr lang="sl-SI" b="1" dirty="0"/>
              <a:t>Sposobnost in stabilnost stroja</a:t>
            </a:r>
          </a:p>
        </p:txBody>
      </p:sp>
      <mc:AlternateContent xmlns:mc="http://schemas.openxmlformats.org/markup-compatibility/2006">
        <mc:Choice xmlns:a14="http://schemas.microsoft.com/office/drawing/2010/main" Requires="a14">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1" y="1233997"/>
                <a:ext cx="10901147" cy="5024760"/>
              </a:xfrm>
            </p:spPr>
            <p:txBody>
              <a:bodyPr anchor="t">
                <a:normAutofit/>
              </a:bodyPr>
              <a:lstStyle/>
              <a:p>
                <a:pPr marL="0" indent="0">
                  <a:buNone/>
                </a:pPr>
                <a:r>
                  <a:rPr lang="sl-SI" dirty="0">
                    <a:solidFill>
                      <a:schemeClr val="bg1"/>
                    </a:solidFill>
                  </a:rPr>
                  <a:t>Sposobnost stroja je merilo, ki nam pokaže, kako natančno je delovanje strojev in orodij. Preden se prične s serijsko proizvodnjo je potrebno narediti analizo sposobnosti strojev, ki bodo vključeni v proizvodne procese.</a:t>
                </a:r>
              </a:p>
              <a:p>
                <a:pPr marL="0" indent="0">
                  <a:buNone/>
                </a:pPr>
                <a:endParaRPr lang="sl-SI" dirty="0">
                  <a:solidFill>
                    <a:schemeClr val="bg1"/>
                  </a:solidFill>
                </a:endParaRPr>
              </a:p>
              <a:p>
                <a:pPr marL="0" indent="0">
                  <a:buNone/>
                </a:pPr>
                <a:r>
                  <a:rPr lang="sl-SI" dirty="0">
                    <a:solidFill>
                      <a:schemeClr val="bg1"/>
                    </a:solidFill>
                  </a:rPr>
                  <a:t>Sposobnost stroja je ugotovljena ma osnovi pregleda vzorcev proizvodov, ki so bili izdelani na preučevanih strojih.</a:t>
                </a:r>
              </a:p>
              <a:p>
                <a:pPr marL="0" indent="0">
                  <a:buNone/>
                </a:pPr>
                <a:endParaRPr lang="sl-SI" dirty="0">
                  <a:solidFill>
                    <a:schemeClr val="bg1"/>
                  </a:solidFill>
                </a:endParaRPr>
              </a:p>
              <a:p>
                <a:pPr marL="0" indent="0">
                  <a:buNone/>
                </a:pPr>
                <a:r>
                  <a:rPr lang="sl-SI" dirty="0">
                    <a:solidFill>
                      <a:schemeClr val="bg1"/>
                    </a:solidFill>
                  </a:rPr>
                  <a:t>Ena od najbolj pomembnih nalog pri doseganju kakovosti je predhodno preverjanje ali ima stroj zadovoljivo variabilnost glede na zahtevano tolerančno mejo in ali ležijo vrednosti karakteristike kakovosti izven tolerančnih mej zaradi sistematičnih vzrokov (napake na merski pripravi, pomanjkljivosti merske metode, nenatančnosti merila,…).</a:t>
                </a:r>
              </a:p>
              <a:p>
                <a:pPr marL="0" indent="0">
                  <a:buNone/>
                </a:pPr>
                <a:endParaRPr lang="sl-SI" dirty="0">
                  <a:solidFill>
                    <a:schemeClr val="bg1"/>
                  </a:solidFill>
                </a:endParaRPr>
              </a:p>
              <a:p>
                <a:pPr marL="0" indent="0">
                  <a:buNone/>
                </a:pPr>
                <a:r>
                  <a:rPr lang="sl-SI" dirty="0">
                    <a:solidFill>
                      <a:schemeClr val="bg1"/>
                    </a:solidFill>
                  </a:rPr>
                  <a:t>Sposobnost in stabilnost strojev izražamo z indeksom  </a:t>
                </a:r>
                <a14:m>
                  <m:oMath xmlns:m="http://schemas.openxmlformats.org/officeDocument/2006/math">
                    <m:sSub>
                      <m:sSubPr>
                        <m:ctrlPr>
                          <a:rPr lang="sl-SI" i="1" smtClean="0">
                            <a:solidFill>
                              <a:schemeClr val="bg1"/>
                            </a:solidFill>
                            <a:latin typeface="Cambria Math" panose="02040503050406030204" pitchFamily="18" charset="0"/>
                          </a:rPr>
                        </m:ctrlPr>
                      </m:sSubPr>
                      <m:e>
                        <m:r>
                          <a:rPr lang="sl-SI" b="0" i="1" smtClean="0">
                            <a:solidFill>
                              <a:schemeClr val="bg1"/>
                            </a:solidFill>
                            <a:latin typeface="Cambria Math" panose="02040503050406030204" pitchFamily="18" charset="0"/>
                          </a:rPr>
                          <m:t>𝑐</m:t>
                        </m:r>
                      </m:e>
                      <m:sub>
                        <m:r>
                          <a:rPr lang="sl-SI" b="0" i="1" smtClean="0">
                            <a:solidFill>
                              <a:schemeClr val="bg1"/>
                            </a:solidFill>
                            <a:latin typeface="Cambria Math" panose="02040503050406030204" pitchFamily="18" charset="0"/>
                          </a:rPr>
                          <m:t>𝑚</m:t>
                        </m:r>
                      </m:sub>
                    </m:sSub>
                  </m:oMath>
                </a14:m>
                <a:r>
                  <a:rPr lang="sl-SI" dirty="0">
                    <a:solidFill>
                      <a:schemeClr val="bg1"/>
                    </a:solidFill>
                  </a:rPr>
                  <a:t> in </a:t>
                </a:r>
                <a14:m>
                  <m:oMath xmlns:m="http://schemas.openxmlformats.org/officeDocument/2006/math">
                    <m:sSub>
                      <m:sSubPr>
                        <m:ctrlPr>
                          <a:rPr lang="sl-SI" i="1" smtClean="0">
                            <a:solidFill>
                              <a:schemeClr val="bg1"/>
                            </a:solidFill>
                            <a:latin typeface="Cambria Math" panose="02040503050406030204" pitchFamily="18" charset="0"/>
                          </a:rPr>
                        </m:ctrlPr>
                      </m:sSubPr>
                      <m:e>
                        <m:r>
                          <a:rPr lang="sl-SI" b="0" i="1" smtClean="0">
                            <a:solidFill>
                              <a:schemeClr val="bg1"/>
                            </a:solidFill>
                            <a:latin typeface="Cambria Math" panose="02040503050406030204" pitchFamily="18" charset="0"/>
                          </a:rPr>
                          <m:t>𝑐</m:t>
                        </m:r>
                      </m:e>
                      <m:sub>
                        <m:r>
                          <a:rPr lang="sl-SI" b="0" i="1" smtClean="0">
                            <a:solidFill>
                              <a:schemeClr val="bg1"/>
                            </a:solidFill>
                            <a:latin typeface="Cambria Math" panose="02040503050406030204" pitchFamily="18" charset="0"/>
                          </a:rPr>
                          <m:t>𝑚𝑘</m:t>
                        </m:r>
                      </m:sub>
                    </m:sSub>
                  </m:oMath>
                </a14:m>
                <a:r>
                  <a:rPr lang="sl-SI" dirty="0">
                    <a:solidFill>
                      <a:schemeClr val="bg1"/>
                    </a:solidFill>
                  </a:rPr>
                  <a:t> .</a:t>
                </a:r>
              </a:p>
              <a:p>
                <a:pPr marL="0" indent="0">
                  <a:buNone/>
                </a:pPr>
                <a:endParaRPr lang="sl-SI" dirty="0">
                  <a:solidFill>
                    <a:schemeClr val="bg1"/>
                  </a:solidFill>
                </a:endParaRPr>
              </a:p>
            </p:txBody>
          </p:sp>
        </mc:Choice>
        <mc:Fallback>
          <p:sp>
            <p:nvSpPr>
              <p:cNvPr id="4" name="Označba mesta vsebine 2">
                <a:extLst>
                  <a:ext uri="{FF2B5EF4-FFF2-40B4-BE49-F238E27FC236}">
                    <a16:creationId xmlns:a16="http://schemas.microsoft.com/office/drawing/2014/main" id="{4B5620E7-E39A-4608-AD77-C1584201EA4F}"/>
                  </a:ext>
                </a:extLst>
              </p:cNvPr>
              <p:cNvSpPr>
                <a:spLocks noGrp="1" noRot="1" noChangeAspect="1" noMove="1" noResize="1" noEditPoints="1" noAdjustHandles="1" noChangeArrowheads="1" noChangeShapeType="1" noTextEdit="1"/>
              </p:cNvSpPr>
              <p:nvPr>
                <p:ph idx="1"/>
              </p:nvPr>
            </p:nvSpPr>
            <p:spPr>
              <a:xfrm>
                <a:off x="684211" y="1233997"/>
                <a:ext cx="10901147" cy="5024760"/>
              </a:xfrm>
              <a:blipFill>
                <a:blip r:embed="rId2"/>
                <a:stretch>
                  <a:fillRect l="-559" t="-606" r="-895"/>
                </a:stretch>
              </a:blipFill>
            </p:spPr>
            <p:txBody>
              <a:bodyPr/>
              <a:lstStyle/>
              <a:p>
                <a:r>
                  <a:rPr lang="sl-SI">
                    <a:noFill/>
                  </a:rPr>
                  <a:t> </a:t>
                </a:r>
              </a:p>
            </p:txBody>
          </p:sp>
        </mc:Fallback>
      </mc:AlternateContent>
    </p:spTree>
    <p:extLst>
      <p:ext uri="{BB962C8B-B14F-4D97-AF65-F5344CB8AC3E}">
        <p14:creationId xmlns:p14="http://schemas.microsoft.com/office/powerpoint/2010/main" val="3271390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954679"/>
          </a:xfrm>
        </p:spPr>
        <p:txBody>
          <a:bodyPr/>
          <a:lstStyle/>
          <a:p>
            <a:r>
              <a:rPr lang="sl-SI" b="1" dirty="0"/>
              <a:t>Sposobnost in stabilnost STROJA</a:t>
            </a:r>
          </a:p>
        </p:txBody>
      </p:sp>
      <mc:AlternateContent xmlns:mc="http://schemas.openxmlformats.org/markup-compatibility/2006">
        <mc:Choice xmlns:a14="http://schemas.microsoft.com/office/drawing/2010/main" Requires="a14">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1" y="1233997"/>
                <a:ext cx="10901147" cy="4891596"/>
              </a:xfrm>
            </p:spPr>
            <p:txBody>
              <a:bodyPr anchor="t">
                <a:normAutofit/>
              </a:bodyPr>
              <a:lstStyle/>
              <a:p>
                <a:pPr marL="0" indent="0">
                  <a:buNone/>
                </a:pPr>
                <a:r>
                  <a:rPr lang="sl-SI" dirty="0">
                    <a:solidFill>
                      <a:schemeClr val="bg1"/>
                    </a:solidFill>
                  </a:rPr>
                  <a:t>Indeks </a:t>
                </a:r>
                <a14:m>
                  <m:oMath xmlns:m="http://schemas.openxmlformats.org/officeDocument/2006/math">
                    <m:sSub>
                      <m:sSubPr>
                        <m:ctrlPr>
                          <a:rPr lang="sl-SI" i="1" smtClean="0">
                            <a:solidFill>
                              <a:schemeClr val="bg1"/>
                            </a:solidFill>
                            <a:latin typeface="Cambria Math" panose="02040503050406030204" pitchFamily="18" charset="0"/>
                          </a:rPr>
                        </m:ctrlPr>
                      </m:sSubPr>
                      <m:e>
                        <m:r>
                          <a:rPr lang="sl-SI" b="0" i="1" smtClean="0">
                            <a:solidFill>
                              <a:schemeClr val="bg1"/>
                            </a:solidFill>
                            <a:latin typeface="Cambria Math" panose="02040503050406030204" pitchFamily="18" charset="0"/>
                          </a:rPr>
                          <m:t>𝑐</m:t>
                        </m:r>
                      </m:e>
                      <m:sub>
                        <m:r>
                          <a:rPr lang="sl-SI" b="0" i="1" smtClean="0">
                            <a:solidFill>
                              <a:schemeClr val="bg1"/>
                            </a:solidFill>
                            <a:latin typeface="Cambria Math" panose="02040503050406030204" pitchFamily="18" charset="0"/>
                          </a:rPr>
                          <m:t>𝑚</m:t>
                        </m:r>
                      </m:sub>
                    </m:sSub>
                  </m:oMath>
                </a14:m>
                <a:r>
                  <a:rPr lang="sl-SI" dirty="0">
                    <a:solidFill>
                      <a:schemeClr val="bg1"/>
                    </a:solidFill>
                    <a:latin typeface="Century Gothic" panose="020B0502020202020204" pitchFamily="34" charset="0"/>
                  </a:rPr>
                  <a:t> :</a:t>
                </a:r>
              </a:p>
              <a:p>
                <a:pPr marL="0" indent="0">
                  <a:buNone/>
                </a:pPr>
                <a:endParaRPr lang="sl-SI" sz="200" dirty="0">
                  <a:solidFill>
                    <a:schemeClr val="bg1"/>
                  </a:solidFill>
                  <a:effectLst>
                    <a:outerShdw blurRad="38100" dist="38100" dir="2700000" algn="tl">
                      <a:srgbClr val="000000">
                        <a:alpha val="43137"/>
                      </a:srgbClr>
                    </a:outerShdw>
                  </a:effectLst>
                </a:endParaRPr>
              </a:p>
              <a:p>
                <a:pPr marL="0" indent="0" algn="ctr">
                  <a:buNone/>
                </a:pPr>
                <a14:m>
                  <m:oMath xmlns:m="http://schemas.openxmlformats.org/officeDocument/2006/math">
                    <m:sSub>
                      <m:sSub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𝑐</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𝑚</m:t>
                        </m:r>
                      </m:sub>
                    </m:sSub>
                  </m:oMath>
                </a14:m>
                <a:r>
                  <a:rPr lang="sl-SI" dirty="0">
                    <a:solidFill>
                      <a:schemeClr val="bg1"/>
                    </a:solidFill>
                    <a:effectLst>
                      <a:outerShdw blurRad="38100" dist="38100" dir="2700000" algn="tl">
                        <a:srgbClr val="000000">
                          <a:alpha val="43137"/>
                        </a:srgbClr>
                      </a:outerShdw>
                    </a:effectLst>
                  </a:rPr>
                  <a:t> = </a:t>
                </a:r>
                <a14:m>
                  <m:oMath xmlns:m="http://schemas.openxmlformats.org/officeDocument/2006/math">
                    <m:f>
                      <m:f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rPr>
                        </m:ctrlPr>
                      </m:fPr>
                      <m:num>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𝑍𝑇𝑀</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𝑆𝑇𝑀</m:t>
                        </m:r>
                      </m:num>
                      <m:den>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6</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den>
                    </m:f>
                  </m:oMath>
                </a14:m>
                <a:r>
                  <a:rPr lang="sl-SI" dirty="0">
                    <a:solidFill>
                      <a:schemeClr val="bg1"/>
                    </a:solidFill>
                    <a:effectLst>
                      <a:outerShdw blurRad="38100" dist="38100" dir="2700000" algn="tl">
                        <a:srgbClr val="000000">
                          <a:alpha val="43137"/>
                        </a:srgbClr>
                      </a:outerShdw>
                    </a:effectLst>
                  </a:rPr>
                  <a:t> 				Običajno pravilo je </a:t>
                </a:r>
                <a14:m>
                  <m:oMath xmlns:m="http://schemas.openxmlformats.org/officeDocument/2006/math">
                    <m:sSub>
                      <m:sSub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𝑐</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𝑚</m:t>
                        </m:r>
                      </m:sub>
                    </m:sSub>
                    <m:r>
                      <a:rPr lang="sl-SI" dirty="0">
                        <a:solidFill>
                          <a:schemeClr val="bg1"/>
                        </a:solidFill>
                        <a:effectLst>
                          <a:outerShdw blurRad="38100" dist="38100" dir="2700000" algn="tl">
                            <a:srgbClr val="000000">
                              <a:alpha val="43137"/>
                            </a:srgbClr>
                          </a:outerShdw>
                        </a:effectLst>
                        <a:ea typeface="Cambria Math" panose="02040503050406030204" pitchFamily="18" charset="0"/>
                      </a:rPr>
                      <m:t>≥</m:t>
                    </m:r>
                  </m:oMath>
                </a14:m>
                <a:r>
                  <a:rPr lang="sl-SI" dirty="0">
                    <a:solidFill>
                      <a:schemeClr val="bg1"/>
                    </a:solidFill>
                    <a:effectLst>
                      <a:outerShdw blurRad="38100" dist="38100" dir="2700000" algn="tl">
                        <a:srgbClr val="000000">
                          <a:alpha val="43137"/>
                        </a:srgbClr>
                      </a:outerShdw>
                    </a:effectLst>
                  </a:rPr>
                  <a:t> 1,67.</a:t>
                </a:r>
              </a:p>
              <a:p>
                <a:pPr marL="0" indent="0">
                  <a:buNone/>
                </a:pPr>
                <a:endParaRPr lang="sl-SI" sz="200" dirty="0">
                  <a:solidFill>
                    <a:schemeClr val="bg1"/>
                  </a:solidFill>
                  <a:effectLst>
                    <a:outerShdw blurRad="38100" dist="38100" dir="2700000" algn="tl">
                      <a:srgbClr val="000000">
                        <a:alpha val="43137"/>
                      </a:srgbClr>
                    </a:outerShdw>
                  </a:effectLst>
                </a:endParaRPr>
              </a:p>
              <a:p>
                <a:pPr marL="0" indent="0">
                  <a:buNone/>
                </a:pPr>
                <a:r>
                  <a:rPr lang="sl-SI" dirty="0">
                    <a:solidFill>
                      <a:schemeClr val="bg1"/>
                    </a:solidFill>
                    <a:effectLst/>
                  </a:rPr>
                  <a:t>Indeks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𝑐</m:t>
                        </m:r>
                      </m:e>
                      <m:sub>
                        <m:r>
                          <a:rPr lang="sl-SI" b="0" i="1" smtClean="0">
                            <a:solidFill>
                              <a:schemeClr val="bg1"/>
                            </a:solidFill>
                            <a:effectLst/>
                            <a:latin typeface="Cambria Math" panose="02040503050406030204" pitchFamily="18" charset="0"/>
                          </a:rPr>
                          <m:t>𝑚𝑘</m:t>
                        </m:r>
                      </m:sub>
                    </m:sSub>
                  </m:oMath>
                </a14:m>
                <a:r>
                  <a:rPr lang="sl-SI" dirty="0">
                    <a:solidFill>
                      <a:schemeClr val="bg1"/>
                    </a:solidFill>
                    <a:effectLst/>
                  </a:rPr>
                  <a:t> :</a:t>
                </a:r>
                <a:endParaRPr lang="sl-SI" dirty="0">
                  <a:solidFill>
                    <a:schemeClr val="bg1"/>
                  </a:solidFill>
                </a:endParaRPr>
              </a:p>
              <a:p>
                <a:pPr marL="0" indent="0" algn="ctr">
                  <a:buNone/>
                </a:pPr>
                <a14:m>
                  <m:oMath xmlns:m="http://schemas.openxmlformats.org/officeDocument/2006/math">
                    <m:sSub>
                      <m:sSub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𝑐</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𝑚𝑘𝑠</m:t>
                        </m:r>
                      </m:sub>
                    </m:sSub>
                    <m:r>
                      <a:rPr lang="sl-SI" b="0" i="0" smtClean="0">
                        <a:solidFill>
                          <a:schemeClr val="bg1"/>
                        </a:solidFill>
                        <a:effectLst>
                          <a:outerShdw blurRad="38100" dist="38100" dir="2700000" algn="tl">
                            <a:srgbClr val="000000">
                              <a:alpha val="43137"/>
                            </a:srgbClr>
                          </a:outerShdw>
                        </a:effectLst>
                        <a:latin typeface="Cambria Math" panose="02040503050406030204" pitchFamily="18" charset="0"/>
                      </a:rPr>
                      <m:t>= </m:t>
                    </m:r>
                    <m:f>
                      <m:fPr>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ctrlPr>
                      </m:fPr>
                      <m:num>
                        <m:acc>
                          <m:accPr>
                            <m:chr m:val="̿"/>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ctrlPr>
                          </m:acc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𝑥</m:t>
                            </m:r>
                          </m:e>
                        </m:acc>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 −</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𝑆𝑀</m:t>
                        </m:r>
                      </m:num>
                      <m:den>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3</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𝑆</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oMath>
                </a14:m>
                <a:r>
                  <a:rPr lang="sl-SI" dirty="0">
                    <a:solidFill>
                      <a:schemeClr val="bg1"/>
                    </a:solidFill>
                    <a:effectLst>
                      <a:outerShdw blurRad="38100" dist="38100" dir="2700000" algn="tl">
                        <a:srgbClr val="000000">
                          <a:alpha val="43137"/>
                        </a:srgbClr>
                      </a:outerShdw>
                    </a:effectLst>
                  </a:rPr>
                  <a:t> 		in	 	</a:t>
                </a:r>
                <a14:m>
                  <m:oMath xmlns:m="http://schemas.openxmlformats.org/officeDocument/2006/math">
                    <m:sSub>
                      <m:sSubPr>
                        <m:ctrlPr>
                          <a:rPr lang="sl-SI"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i="1">
                            <a:solidFill>
                              <a:schemeClr val="bg1"/>
                            </a:solidFill>
                            <a:effectLst>
                              <a:outerShdw blurRad="38100" dist="38100" dir="2700000" algn="tl">
                                <a:srgbClr val="000000">
                                  <a:alpha val="43137"/>
                                </a:srgbClr>
                              </a:outerShdw>
                            </a:effectLst>
                            <a:latin typeface="Cambria Math" panose="02040503050406030204" pitchFamily="18" charset="0"/>
                          </a:rPr>
                          <m:t>𝑐</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𝑚</m:t>
                        </m:r>
                        <m:r>
                          <a:rPr lang="sl-SI" i="1">
                            <a:solidFill>
                              <a:schemeClr val="bg1"/>
                            </a:solidFill>
                            <a:effectLst>
                              <a:outerShdw blurRad="38100" dist="38100" dir="2700000" algn="tl">
                                <a:srgbClr val="000000">
                                  <a:alpha val="43137"/>
                                </a:srgbClr>
                              </a:outerShdw>
                            </a:effectLst>
                            <a:latin typeface="Cambria Math" panose="02040503050406030204" pitchFamily="18" charset="0"/>
                          </a:rPr>
                          <m:t>𝑘</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𝑧</m:t>
                        </m:r>
                      </m:sub>
                    </m:sSub>
                    <m:r>
                      <a:rPr lang="sl-SI">
                        <a:solidFill>
                          <a:schemeClr val="bg1"/>
                        </a:solidFill>
                        <a:effectLst>
                          <a:outerShdw blurRad="38100" dist="38100" dir="2700000" algn="tl">
                            <a:srgbClr val="000000">
                              <a:alpha val="43137"/>
                            </a:srgbClr>
                          </a:outerShdw>
                        </a:effectLst>
                        <a:latin typeface="Cambria Math" panose="02040503050406030204" pitchFamily="18" charset="0"/>
                      </a:rPr>
                      <m:t>= </m:t>
                    </m:r>
                    <m:f>
                      <m:fPr>
                        <m:ctrlPr>
                          <a:rPr lang="sl-SI" i="1">
                            <a:solidFill>
                              <a:schemeClr val="bg1"/>
                            </a:solidFill>
                            <a:effectLst>
                              <a:outerShdw blurRad="38100" dist="38100" dir="2700000" algn="tl">
                                <a:srgbClr val="000000">
                                  <a:alpha val="43137"/>
                                </a:srgbClr>
                              </a:outerShdw>
                            </a:effectLst>
                            <a:latin typeface="Cambria Math" panose="02040503050406030204" pitchFamily="18" charset="0"/>
                          </a:rPr>
                        </m:ctrlPr>
                      </m:fPr>
                      <m:num>
                        <m:r>
                          <a:rPr lang="sl-SI" i="1">
                            <a:solidFill>
                              <a:schemeClr val="bg1"/>
                            </a:solidFill>
                            <a:effectLst>
                              <a:outerShdw blurRad="38100" dist="38100" dir="2700000" algn="tl">
                                <a:srgbClr val="000000">
                                  <a:alpha val="43137"/>
                                </a:srgbClr>
                              </a:outerShdw>
                            </a:effectLst>
                            <a:latin typeface="Cambria Math" panose="02040503050406030204" pitchFamily="18" charset="0"/>
                          </a:rPr>
                          <m:t>𝑍𝑀</m:t>
                        </m:r>
                        <m:r>
                          <a:rPr lang="sl-SI" i="1">
                            <a:solidFill>
                              <a:schemeClr val="bg1"/>
                            </a:solidFill>
                            <a:effectLst>
                              <a:outerShdw blurRad="38100" dist="38100" dir="2700000" algn="tl">
                                <a:srgbClr val="000000">
                                  <a:alpha val="43137"/>
                                </a:srgbClr>
                              </a:outerShdw>
                            </a:effectLst>
                            <a:latin typeface="Cambria Math" panose="02040503050406030204" pitchFamily="18" charset="0"/>
                          </a:rPr>
                          <m:t> − </m:t>
                        </m:r>
                        <m:acc>
                          <m:accPr>
                            <m:chr m:val="̿"/>
                            <m:ctrlPr>
                              <a:rPr lang="sl-SI" i="1">
                                <a:solidFill>
                                  <a:schemeClr val="bg1"/>
                                </a:solidFill>
                                <a:effectLst>
                                  <a:outerShdw blurRad="38100" dist="38100" dir="2700000" algn="tl">
                                    <a:srgbClr val="000000">
                                      <a:alpha val="43137"/>
                                    </a:srgbClr>
                                  </a:outerShdw>
                                </a:effectLst>
                                <a:latin typeface="Cambria Math" panose="02040503050406030204" pitchFamily="18" charset="0"/>
                              </a:rPr>
                            </m:ctrlPr>
                          </m:accPr>
                          <m:e>
                            <m:r>
                              <a:rPr lang="sl-SI" i="1">
                                <a:solidFill>
                                  <a:schemeClr val="bg1"/>
                                </a:solidFill>
                                <a:effectLst>
                                  <a:outerShdw blurRad="38100" dist="38100" dir="2700000" algn="tl">
                                    <a:srgbClr val="000000">
                                      <a:alpha val="43137"/>
                                    </a:srgbClr>
                                  </a:outerShdw>
                                </a:effectLst>
                                <a:latin typeface="Cambria Math" panose="02040503050406030204" pitchFamily="18" charset="0"/>
                              </a:rPr>
                              <m:t>𝑥</m:t>
                            </m:r>
                          </m:e>
                        </m:acc>
                      </m:num>
                      <m:den>
                        <m:r>
                          <a:rPr lang="sl-SI" i="1">
                            <a:solidFill>
                              <a:schemeClr val="bg1"/>
                            </a:solidFill>
                            <a:effectLst>
                              <a:outerShdw blurRad="38100" dist="38100" dir="2700000" algn="tl">
                                <a:srgbClr val="000000">
                                  <a:alpha val="43137"/>
                                </a:srgbClr>
                              </a:outerShdw>
                            </a:effectLst>
                            <a:latin typeface="Cambria Math" panose="02040503050406030204" pitchFamily="18" charset="0"/>
                          </a:rPr>
                          <m:t>3</m:t>
                        </m:r>
                        <m:r>
                          <a:rPr lang="sl-SI" i="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𝑆</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oMath>
                </a14:m>
                <a:r>
                  <a:rPr lang="sl-SI" dirty="0">
                    <a:solidFill>
                      <a:schemeClr val="bg1"/>
                    </a:solidFill>
                    <a:effectLst>
                      <a:outerShdw blurRad="38100" dist="38100" dir="2700000" algn="tl">
                        <a:srgbClr val="000000">
                          <a:alpha val="43137"/>
                        </a:srgbClr>
                      </a:outerShdw>
                    </a:effectLst>
                  </a:rPr>
                  <a:t> </a:t>
                </a:r>
              </a:p>
              <a:p>
                <a:pPr marL="0" indent="0" algn="ctr">
                  <a:buNone/>
                </a:pPr>
                <a:endParaRPr lang="sl-SI" sz="200" dirty="0">
                  <a:solidFill>
                    <a:schemeClr val="bg1"/>
                  </a:solidFill>
                  <a:effectLst>
                    <a:outerShdw blurRad="38100" dist="38100" dir="2700000" algn="tl">
                      <a:srgbClr val="000000">
                        <a:alpha val="43137"/>
                      </a:srgbClr>
                    </a:outerShdw>
                  </a:effectLst>
                </a:endParaRPr>
              </a:p>
              <a:p>
                <a:pPr marL="0" indent="0" algn="ctr">
                  <a:buNone/>
                </a:pPr>
                <a:r>
                  <a:rPr lang="sl-SI" dirty="0">
                    <a:solidFill>
                      <a:schemeClr val="bg1"/>
                    </a:solidFill>
                    <a:effectLst/>
                  </a:rPr>
                  <a:t>Pri izračunu upoštevamo vedno manjšo izračunano vrednost </a:t>
                </a:r>
                <a14:m>
                  <m:oMath xmlns:m="http://schemas.openxmlformats.org/officeDocument/2006/math">
                    <m:sSub>
                      <m:sSubPr>
                        <m:ctrlPr>
                          <a:rPr lang="sl-SI" i="1">
                            <a:solidFill>
                              <a:schemeClr val="bg1"/>
                            </a:solidFill>
                            <a:effectLst/>
                            <a:latin typeface="Cambria Math" panose="02040503050406030204" pitchFamily="18" charset="0"/>
                          </a:rPr>
                        </m:ctrlPr>
                      </m:sSubPr>
                      <m:e>
                        <m:r>
                          <a:rPr lang="sl-SI" i="1">
                            <a:solidFill>
                              <a:schemeClr val="bg1"/>
                            </a:solidFill>
                            <a:effectLst/>
                            <a:latin typeface="Cambria Math" panose="02040503050406030204" pitchFamily="18" charset="0"/>
                          </a:rPr>
                          <m:t>𝑐</m:t>
                        </m:r>
                      </m:e>
                      <m:sub>
                        <m:r>
                          <a:rPr lang="sl-SI" i="1">
                            <a:solidFill>
                              <a:schemeClr val="bg1"/>
                            </a:solidFill>
                            <a:effectLst/>
                            <a:latin typeface="Cambria Math" panose="02040503050406030204" pitchFamily="18" charset="0"/>
                          </a:rPr>
                          <m:t>𝑚𝑘</m:t>
                        </m:r>
                      </m:sub>
                    </m:sSub>
                  </m:oMath>
                </a14:m>
                <a:r>
                  <a:rPr lang="sl-SI" dirty="0">
                    <a:solidFill>
                      <a:schemeClr val="bg1"/>
                    </a:solidFill>
                    <a:effectLst/>
                  </a:rPr>
                  <a:t> .</a:t>
                </a:r>
              </a:p>
              <a:p>
                <a:pPr marL="0" indent="0" algn="ctr">
                  <a:buNone/>
                </a:pPr>
                <a:endParaRPr lang="sl-SI" sz="1000" dirty="0">
                  <a:solidFill>
                    <a:schemeClr val="bg1"/>
                  </a:solidFill>
                  <a:effectLst>
                    <a:outerShdw blurRad="38100" dist="38100" dir="2700000" algn="tl">
                      <a:srgbClr val="000000">
                        <a:alpha val="43137"/>
                      </a:srgbClr>
                    </a:outerShdw>
                  </a:effectLst>
                </a:endParaRPr>
              </a:p>
              <a:p>
                <a:pPr marL="0" indent="0" algn="ctr">
                  <a:buNone/>
                </a:pPr>
                <a:r>
                  <a:rPr lang="sl-SI" b="1" dirty="0">
                    <a:solidFill>
                      <a:schemeClr val="bg1"/>
                    </a:solidFill>
                    <a:effectLst>
                      <a:outerShdw blurRad="38100" dist="38100" dir="2700000" algn="tl">
                        <a:srgbClr val="000000">
                          <a:alpha val="43137"/>
                        </a:srgbClr>
                      </a:outerShdw>
                    </a:effectLst>
                  </a:rPr>
                  <a:t>Za sposoben in stabilen proces je vrednost </a:t>
                </a:r>
                <a14:m>
                  <m:oMath xmlns:m="http://schemas.openxmlformats.org/officeDocument/2006/math">
                    <m:sSub>
                      <m:sSubPr>
                        <m:ctrlPr>
                          <a:rPr lang="sl-SI" b="1"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b="1" i="1">
                            <a:solidFill>
                              <a:schemeClr val="bg1"/>
                            </a:solidFill>
                            <a:effectLst>
                              <a:outerShdw blurRad="38100" dist="38100" dir="2700000" algn="tl">
                                <a:srgbClr val="000000">
                                  <a:alpha val="43137"/>
                                </a:srgbClr>
                              </a:outerShdw>
                            </a:effectLst>
                            <a:latin typeface="Cambria Math" panose="02040503050406030204" pitchFamily="18" charset="0"/>
                          </a:rPr>
                          <m:t>𝒄</m:t>
                        </m:r>
                      </m:e>
                      <m:sub>
                        <m:r>
                          <a:rPr lang="sl-SI" b="1" i="1" smtClean="0">
                            <a:solidFill>
                              <a:schemeClr val="bg1"/>
                            </a:solidFill>
                            <a:effectLst>
                              <a:outerShdw blurRad="38100" dist="38100" dir="2700000" algn="tl">
                                <a:srgbClr val="000000">
                                  <a:alpha val="43137"/>
                                </a:srgbClr>
                              </a:outerShdw>
                            </a:effectLst>
                            <a:latin typeface="Cambria Math" panose="02040503050406030204" pitchFamily="18" charset="0"/>
                          </a:rPr>
                          <m:t>𝒎𝒌</m:t>
                        </m:r>
                      </m:sub>
                    </m:sSub>
                    <m:r>
                      <a:rPr lang="sl-SI" b="1" dirty="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sl-SI" b="1" dirty="0">
                    <a:solidFill>
                      <a:schemeClr val="bg1"/>
                    </a:solidFill>
                    <a:effectLst>
                      <a:outerShdw blurRad="38100" dist="38100" dir="2700000" algn="tl">
                        <a:srgbClr val="000000">
                          <a:alpha val="43137"/>
                        </a:srgbClr>
                      </a:outerShdw>
                    </a:effectLst>
                  </a:rPr>
                  <a:t> 1,67.</a:t>
                </a:r>
              </a:p>
              <a:p>
                <a:pPr marL="0" indent="0">
                  <a:buNone/>
                </a:pPr>
                <a:endParaRPr lang="sl-SI" sz="1000" dirty="0">
                  <a:solidFill>
                    <a:schemeClr val="bg1"/>
                  </a:solidFill>
                  <a:effectLst/>
                </a:endParaRPr>
              </a:p>
              <a:p>
                <a:pPr marL="0" indent="0" algn="ctr">
                  <a:buNone/>
                </a:pPr>
                <a:r>
                  <a:rPr lang="sl-SI" dirty="0">
                    <a:solidFill>
                      <a:schemeClr val="bg1"/>
                    </a:solidFill>
                  </a:rPr>
                  <a:t>Študija sposobnosti stroja je kratkotrajna in jo običajno uporabimo po namestitvi novega stroja, po večjem popravilu, pri uvajanju nove tehnologije ali materiala, ipd..</a:t>
                </a:r>
                <a:endParaRPr lang="sl-SI" dirty="0">
                  <a:solidFill>
                    <a:schemeClr val="bg1"/>
                  </a:solidFill>
                  <a:effectLst/>
                </a:endParaRPr>
              </a:p>
            </p:txBody>
          </p:sp>
        </mc:Choice>
        <mc:Fallback>
          <p:sp>
            <p:nvSpPr>
              <p:cNvPr id="4" name="Označba mesta vsebine 2">
                <a:extLst>
                  <a:ext uri="{FF2B5EF4-FFF2-40B4-BE49-F238E27FC236}">
                    <a16:creationId xmlns:a16="http://schemas.microsoft.com/office/drawing/2014/main" id="{4B5620E7-E39A-4608-AD77-C1584201EA4F}"/>
                  </a:ext>
                </a:extLst>
              </p:cNvPr>
              <p:cNvSpPr>
                <a:spLocks noGrp="1" noRot="1" noChangeAspect="1" noMove="1" noResize="1" noEditPoints="1" noAdjustHandles="1" noChangeArrowheads="1" noChangeShapeType="1" noTextEdit="1"/>
              </p:cNvSpPr>
              <p:nvPr>
                <p:ph idx="1"/>
              </p:nvPr>
            </p:nvSpPr>
            <p:spPr>
              <a:xfrm>
                <a:off x="684211" y="1233997"/>
                <a:ext cx="10901147" cy="4891596"/>
              </a:xfrm>
              <a:blipFill>
                <a:blip r:embed="rId2"/>
                <a:stretch>
                  <a:fillRect l="-559" t="-623"/>
                </a:stretch>
              </a:blipFill>
            </p:spPr>
            <p:txBody>
              <a:bodyPr/>
              <a:lstStyle/>
              <a:p>
                <a:r>
                  <a:rPr lang="sl-SI">
                    <a:noFill/>
                  </a:rPr>
                  <a:t> </a:t>
                </a:r>
              </a:p>
            </p:txBody>
          </p:sp>
        </mc:Fallback>
      </mc:AlternateContent>
    </p:spTree>
    <p:extLst>
      <p:ext uri="{BB962C8B-B14F-4D97-AF65-F5344CB8AC3E}">
        <p14:creationId xmlns:p14="http://schemas.microsoft.com/office/powerpoint/2010/main" val="2071386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10146546" cy="954679"/>
          </a:xfrm>
        </p:spPr>
        <p:txBody>
          <a:bodyPr/>
          <a:lstStyle/>
          <a:p>
            <a:r>
              <a:rPr lang="sl-SI" b="1" dirty="0"/>
              <a:t>PROCESI Z ENOSTRANSKO TOLERANCO</a:t>
            </a:r>
          </a:p>
        </p:txBody>
      </p:sp>
      <mc:AlternateContent xmlns:mc="http://schemas.openxmlformats.org/markup-compatibility/2006">
        <mc:Choice xmlns:a14="http://schemas.microsoft.com/office/drawing/2010/main" Requires="a14">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1" y="1233996"/>
                <a:ext cx="10901147" cy="5282213"/>
              </a:xfrm>
            </p:spPr>
            <p:txBody>
              <a:bodyPr anchor="t">
                <a:normAutofit/>
              </a:bodyPr>
              <a:lstStyle/>
              <a:p>
                <a:pPr marL="0" indent="0">
                  <a:buNone/>
                </a:pPr>
                <a:r>
                  <a:rPr lang="sl-SI" dirty="0">
                    <a:solidFill>
                      <a:schemeClr val="bg1"/>
                    </a:solidFill>
                  </a:rPr>
                  <a:t>Pri delu se večkrat srečamo tudi z meritvami, ki imajo le enostransko toleranco, se pravi v + ali v - . Taka porazdelitev meritev ni normalna in na tak izid je potrebno tudi računati. </a:t>
                </a:r>
              </a:p>
              <a:p>
                <a:pPr marL="0" indent="0">
                  <a:buNone/>
                </a:pPr>
                <a:endParaRPr lang="sl-SI" sz="1100" dirty="0">
                  <a:solidFill>
                    <a:schemeClr val="bg1"/>
                  </a:solidFill>
                </a:endParaRPr>
              </a:p>
              <a:p>
                <a:pPr marL="0" indent="0" algn="ctr">
                  <a:buNone/>
                </a:pPr>
                <a:r>
                  <a:rPr lang="sl-SI" b="1" dirty="0">
                    <a:solidFill>
                      <a:schemeClr val="bg1"/>
                    </a:solidFill>
                  </a:rPr>
                  <a:t>V tem primeru vrednosti indeksa </a:t>
                </a:r>
                <a14:m>
                  <m:oMath xmlns:m="http://schemas.openxmlformats.org/officeDocument/2006/math">
                    <m:sSub>
                      <m:sSubPr>
                        <m:ctrlPr>
                          <a:rPr lang="sl-SI" b="1" i="1" smtClean="0">
                            <a:solidFill>
                              <a:schemeClr val="bg1"/>
                            </a:solidFill>
                            <a:latin typeface="Cambria Math" panose="02040503050406030204" pitchFamily="18" charset="0"/>
                          </a:rPr>
                        </m:ctrlPr>
                      </m:sSubPr>
                      <m:e>
                        <m:r>
                          <a:rPr lang="sl-SI" b="1" i="1" smtClean="0">
                            <a:solidFill>
                              <a:schemeClr val="bg1"/>
                            </a:solidFill>
                            <a:latin typeface="Cambria Math" panose="02040503050406030204" pitchFamily="18" charset="0"/>
                          </a:rPr>
                          <m:t>𝒄</m:t>
                        </m:r>
                      </m:e>
                      <m:sub>
                        <m:r>
                          <a:rPr lang="sl-SI" b="1" i="1" smtClean="0">
                            <a:solidFill>
                              <a:schemeClr val="bg1"/>
                            </a:solidFill>
                            <a:latin typeface="Cambria Math" panose="02040503050406030204" pitchFamily="18" charset="0"/>
                          </a:rPr>
                          <m:t>𝒑</m:t>
                        </m:r>
                      </m:sub>
                    </m:sSub>
                  </m:oMath>
                </a14:m>
                <a:r>
                  <a:rPr lang="sl-SI" b="1" dirty="0">
                    <a:solidFill>
                      <a:schemeClr val="bg1"/>
                    </a:solidFill>
                    <a:latin typeface="Century Gothic" panose="020B0502020202020204" pitchFamily="34" charset="0"/>
                  </a:rPr>
                  <a:t> in </a:t>
                </a:r>
                <a14:m>
                  <m:oMath xmlns:m="http://schemas.openxmlformats.org/officeDocument/2006/math">
                    <m:sSub>
                      <m:sSubPr>
                        <m:ctrlPr>
                          <a:rPr lang="sl-SI" b="1" i="1" smtClean="0">
                            <a:solidFill>
                              <a:schemeClr val="bg1"/>
                            </a:solidFill>
                            <a:latin typeface="Cambria Math" panose="02040503050406030204" pitchFamily="18" charset="0"/>
                          </a:rPr>
                        </m:ctrlPr>
                      </m:sSubPr>
                      <m:e>
                        <m:r>
                          <a:rPr lang="sl-SI" b="1" i="1" smtClean="0">
                            <a:solidFill>
                              <a:schemeClr val="bg1"/>
                            </a:solidFill>
                            <a:latin typeface="Cambria Math" panose="02040503050406030204" pitchFamily="18" charset="0"/>
                          </a:rPr>
                          <m:t>𝑷</m:t>
                        </m:r>
                      </m:e>
                      <m:sub>
                        <m:r>
                          <a:rPr lang="sl-SI" b="1" i="1" smtClean="0">
                            <a:solidFill>
                              <a:schemeClr val="bg1"/>
                            </a:solidFill>
                            <a:latin typeface="Cambria Math" panose="02040503050406030204" pitchFamily="18" charset="0"/>
                          </a:rPr>
                          <m:t>𝒑</m:t>
                        </m:r>
                      </m:sub>
                    </m:sSub>
                  </m:oMath>
                </a14:m>
                <a:r>
                  <a:rPr lang="sl-SI" b="1" dirty="0">
                    <a:solidFill>
                      <a:schemeClr val="bg1"/>
                    </a:solidFill>
                    <a:latin typeface="Century Gothic" panose="020B0502020202020204" pitchFamily="34" charset="0"/>
                  </a:rPr>
                  <a:t> ni moč izračunati!</a:t>
                </a:r>
              </a:p>
              <a:p>
                <a:pPr marL="0" indent="0">
                  <a:buNone/>
                </a:pPr>
                <a:endParaRPr lang="sl-SI" sz="200" dirty="0">
                  <a:solidFill>
                    <a:schemeClr val="bg1"/>
                  </a:solidFill>
                  <a:effectLst>
                    <a:outerShdw blurRad="38100" dist="38100" dir="2700000" algn="tl">
                      <a:srgbClr val="000000">
                        <a:alpha val="43137"/>
                      </a:srgbClr>
                    </a:outerShdw>
                  </a:effectLst>
                </a:endParaRPr>
              </a:p>
              <a:p>
                <a:pPr marL="0" indent="0">
                  <a:buNone/>
                </a:pPr>
                <a:endParaRPr lang="sl-SI" sz="200" dirty="0">
                  <a:solidFill>
                    <a:schemeClr val="bg1"/>
                  </a:solidFill>
                  <a:effectLst>
                    <a:outerShdw blurRad="38100" dist="38100" dir="2700000" algn="tl">
                      <a:srgbClr val="000000">
                        <a:alpha val="43137"/>
                      </a:srgbClr>
                    </a:outerShdw>
                  </a:effectLst>
                </a:endParaRPr>
              </a:p>
              <a:p>
                <a:pPr marL="0" indent="0">
                  <a:buNone/>
                </a:pPr>
                <a:r>
                  <a:rPr lang="sl-SI" dirty="0">
                    <a:solidFill>
                      <a:schemeClr val="bg1"/>
                    </a:solidFill>
                  </a:rPr>
                  <a:t>Lahko pa izračunamo i</a:t>
                </a:r>
                <a:r>
                  <a:rPr lang="sl-SI" dirty="0">
                    <a:solidFill>
                      <a:schemeClr val="bg1"/>
                    </a:solidFill>
                    <a:effectLst/>
                  </a:rPr>
                  <a:t>ndeks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𝑐</m:t>
                        </m:r>
                      </m:e>
                      <m:sub>
                        <m:r>
                          <a:rPr lang="sl-SI" b="0" i="1" smtClean="0">
                            <a:solidFill>
                              <a:schemeClr val="bg1"/>
                            </a:solidFill>
                            <a:effectLst/>
                            <a:latin typeface="Cambria Math" panose="02040503050406030204" pitchFamily="18" charset="0"/>
                          </a:rPr>
                          <m:t>𝑝𝑘</m:t>
                        </m:r>
                      </m:sub>
                    </m:sSub>
                  </m:oMath>
                </a14:m>
                <a:r>
                  <a:rPr lang="sl-SI" dirty="0">
                    <a:solidFill>
                      <a:schemeClr val="bg1"/>
                    </a:solidFill>
                    <a:effectLst/>
                  </a:rPr>
                  <a:t> in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𝑃</m:t>
                        </m:r>
                      </m:e>
                      <m:sub>
                        <m:r>
                          <a:rPr lang="sl-SI" b="0" i="1" smtClean="0">
                            <a:solidFill>
                              <a:schemeClr val="bg1"/>
                            </a:solidFill>
                            <a:effectLst/>
                            <a:latin typeface="Cambria Math" panose="02040503050406030204" pitchFamily="18" charset="0"/>
                          </a:rPr>
                          <m:t>𝑝𝑘</m:t>
                        </m:r>
                      </m:sub>
                    </m:sSub>
                  </m:oMath>
                </a14:m>
                <a:r>
                  <a:rPr lang="sl-SI" dirty="0">
                    <a:solidFill>
                      <a:schemeClr val="bg1"/>
                    </a:solidFill>
                    <a:effectLst/>
                  </a:rPr>
                  <a:t>:</a:t>
                </a:r>
                <a:endParaRPr lang="sl-SI" dirty="0">
                  <a:solidFill>
                    <a:schemeClr val="bg1"/>
                  </a:solidFill>
                </a:endParaRPr>
              </a:p>
              <a:p>
                <a:pPr marL="0" indent="0" algn="ctr">
                  <a:buNone/>
                </a:pPr>
                <a14:m>
                  <m:oMath xmlns:m="http://schemas.openxmlformats.org/officeDocument/2006/math">
                    <m:sSub>
                      <m:sSub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𝑐</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𝑝𝑘𝑠</m:t>
                        </m:r>
                      </m:sub>
                    </m:sSub>
                    <m:r>
                      <a:rPr lang="sl-SI" b="0" i="0" smtClean="0">
                        <a:solidFill>
                          <a:schemeClr val="bg1"/>
                        </a:solidFill>
                        <a:effectLst>
                          <a:outerShdw blurRad="38100" dist="38100" dir="2700000" algn="tl">
                            <a:srgbClr val="000000">
                              <a:alpha val="43137"/>
                            </a:srgbClr>
                          </a:outerShdw>
                        </a:effectLst>
                        <a:latin typeface="Cambria Math" panose="02040503050406030204" pitchFamily="18" charset="0"/>
                      </a:rPr>
                      <m:t>= </m:t>
                    </m:r>
                    <m:f>
                      <m:fPr>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ctrlPr>
                      </m:fPr>
                      <m:num>
                        <m:acc>
                          <m:accPr>
                            <m:chr m:val="̿"/>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ctrlPr>
                          </m:acc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𝑥</m:t>
                            </m:r>
                          </m:e>
                        </m:acc>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 −</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𝑆𝑀</m:t>
                        </m:r>
                      </m:num>
                      <m:den>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3</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𝑆</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oMath>
                </a14:m>
                <a:r>
                  <a:rPr lang="sl-SI" dirty="0">
                    <a:solidFill>
                      <a:schemeClr val="bg1"/>
                    </a:solidFill>
                    <a:effectLst>
                      <a:outerShdw blurRad="38100" dist="38100" dir="2700000" algn="tl">
                        <a:srgbClr val="000000">
                          <a:alpha val="43137"/>
                        </a:srgbClr>
                      </a:outerShdw>
                    </a:effectLst>
                  </a:rPr>
                  <a:t>  		oz.		 </a:t>
                </a:r>
                <a14:m>
                  <m:oMath xmlns:m="http://schemas.openxmlformats.org/officeDocument/2006/math">
                    <m:sSub>
                      <m:sSub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𝑃</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𝑝𝑘𝑠</m:t>
                        </m:r>
                      </m:sub>
                    </m:sSub>
                    <m:r>
                      <a:rPr lang="sl-SI" b="0" i="0" smtClean="0">
                        <a:solidFill>
                          <a:schemeClr val="bg1"/>
                        </a:solidFill>
                        <a:effectLst>
                          <a:outerShdw blurRad="38100" dist="38100" dir="2700000" algn="tl">
                            <a:srgbClr val="000000">
                              <a:alpha val="43137"/>
                            </a:srgbClr>
                          </a:outerShdw>
                        </a:effectLst>
                        <a:latin typeface="Cambria Math" panose="02040503050406030204" pitchFamily="18" charset="0"/>
                      </a:rPr>
                      <m:t>=</m:t>
                    </m:r>
                    <m:f>
                      <m:fPr>
                        <m:ctrlPr>
                          <a:rPr lang="sl-SI" i="1">
                            <a:solidFill>
                              <a:schemeClr val="bg1"/>
                            </a:solidFill>
                            <a:effectLst>
                              <a:outerShdw blurRad="38100" dist="38100" dir="2700000" algn="tl">
                                <a:srgbClr val="000000">
                                  <a:alpha val="43137"/>
                                </a:srgbClr>
                              </a:outerShdw>
                            </a:effectLst>
                            <a:latin typeface="Cambria Math" panose="02040503050406030204" pitchFamily="18" charset="0"/>
                          </a:rPr>
                        </m:ctrlPr>
                      </m:fPr>
                      <m:num>
                        <m:acc>
                          <m:accPr>
                            <m:chr m:val="̿"/>
                            <m:ctrlPr>
                              <a:rPr lang="sl-SI" i="1">
                                <a:solidFill>
                                  <a:schemeClr val="bg1"/>
                                </a:solidFill>
                                <a:effectLst>
                                  <a:outerShdw blurRad="38100" dist="38100" dir="2700000" algn="tl">
                                    <a:srgbClr val="000000">
                                      <a:alpha val="43137"/>
                                    </a:srgbClr>
                                  </a:outerShdw>
                                </a:effectLst>
                                <a:latin typeface="Cambria Math" panose="02040503050406030204" pitchFamily="18" charset="0"/>
                              </a:rPr>
                            </m:ctrlPr>
                          </m:accPr>
                          <m:e>
                            <m:r>
                              <a:rPr lang="sl-SI" i="1">
                                <a:solidFill>
                                  <a:schemeClr val="bg1"/>
                                </a:solidFill>
                                <a:effectLst>
                                  <a:outerShdw blurRad="38100" dist="38100" dir="2700000" algn="tl">
                                    <a:srgbClr val="000000">
                                      <a:alpha val="43137"/>
                                    </a:srgbClr>
                                  </a:outerShdw>
                                </a:effectLst>
                                <a:latin typeface="Cambria Math" panose="02040503050406030204" pitchFamily="18" charset="0"/>
                              </a:rPr>
                              <m:t>𝑥</m:t>
                            </m:r>
                          </m:e>
                        </m:acc>
                        <m:r>
                          <a:rPr lang="sl-SI" i="1">
                            <a:solidFill>
                              <a:schemeClr val="bg1"/>
                            </a:solidFill>
                            <a:effectLst>
                              <a:outerShdw blurRad="38100" dist="38100" dir="2700000" algn="tl">
                                <a:srgbClr val="000000">
                                  <a:alpha val="43137"/>
                                </a:srgbClr>
                              </a:outerShdw>
                            </a:effectLst>
                            <a:latin typeface="Cambria Math" panose="02040503050406030204" pitchFamily="18" charset="0"/>
                          </a:rPr>
                          <m:t> −</m:t>
                        </m:r>
                        <m:r>
                          <a:rPr lang="sl-SI" i="1">
                            <a:solidFill>
                              <a:schemeClr val="bg1"/>
                            </a:solidFill>
                            <a:effectLst>
                              <a:outerShdw blurRad="38100" dist="38100" dir="2700000" algn="tl">
                                <a:srgbClr val="000000">
                                  <a:alpha val="43137"/>
                                </a:srgbClr>
                              </a:outerShdw>
                            </a:effectLst>
                            <a:latin typeface="Cambria Math" panose="02040503050406030204" pitchFamily="18" charset="0"/>
                          </a:rPr>
                          <m:t>𝑆𝑀</m:t>
                        </m:r>
                      </m:num>
                      <m:den>
                        <m:r>
                          <a:rPr lang="sl-SI" i="1">
                            <a:solidFill>
                              <a:schemeClr val="bg1"/>
                            </a:solidFill>
                            <a:effectLst>
                              <a:outerShdw blurRad="38100" dist="38100" dir="2700000" algn="tl">
                                <a:srgbClr val="000000">
                                  <a:alpha val="43137"/>
                                </a:srgbClr>
                              </a:outerShdw>
                            </a:effectLst>
                            <a:latin typeface="Cambria Math" panose="02040503050406030204" pitchFamily="18" charset="0"/>
                          </a:rPr>
                          <m:t>3</m:t>
                        </m:r>
                        <m:r>
                          <a:rPr lang="sl-SI" i="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sl-SI"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den>
                    </m:f>
                  </m:oMath>
                </a14:m>
                <a:r>
                  <a:rPr lang="sl-SI" dirty="0">
                    <a:solidFill>
                      <a:schemeClr val="bg1"/>
                    </a:solidFill>
                    <a:effectLst>
                      <a:outerShdw blurRad="38100" dist="38100" dir="2700000" algn="tl">
                        <a:srgbClr val="000000">
                          <a:alpha val="43137"/>
                        </a:srgbClr>
                      </a:outerShdw>
                    </a:effectLst>
                  </a:rPr>
                  <a:t>		</a:t>
                </a:r>
              </a:p>
              <a:p>
                <a:pPr marL="0" indent="0" algn="ctr">
                  <a:buNone/>
                </a:pPr>
                <a:r>
                  <a:rPr lang="sl-SI" dirty="0">
                    <a:solidFill>
                      <a:schemeClr val="bg1"/>
                    </a:solidFill>
                    <a:effectLst>
                      <a:outerShdw blurRad="38100" dist="38100" dir="2700000" algn="tl">
                        <a:srgbClr val="000000">
                          <a:alpha val="43137"/>
                        </a:srgbClr>
                      </a:outerShdw>
                    </a:effectLst>
                  </a:rPr>
                  <a:t>				</a:t>
                </a:r>
                <a14:m>
                  <m:oMath xmlns:m="http://schemas.openxmlformats.org/officeDocument/2006/math">
                    <m:sSub>
                      <m:sSubPr>
                        <m:ctrlPr>
                          <a:rPr lang="sl-SI" i="1">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i="1">
                            <a:solidFill>
                              <a:schemeClr val="bg1"/>
                            </a:solidFill>
                            <a:effectLst>
                              <a:outerShdw blurRad="38100" dist="38100" dir="2700000" algn="tl">
                                <a:srgbClr val="000000">
                                  <a:alpha val="43137"/>
                                </a:srgbClr>
                              </a:outerShdw>
                            </a:effectLst>
                            <a:latin typeface="Cambria Math" panose="02040503050406030204" pitchFamily="18" charset="0"/>
                          </a:rPr>
                          <m:t>𝑐</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𝑝</m:t>
                        </m:r>
                        <m:r>
                          <a:rPr lang="sl-SI" i="1">
                            <a:solidFill>
                              <a:schemeClr val="bg1"/>
                            </a:solidFill>
                            <a:effectLst>
                              <a:outerShdw blurRad="38100" dist="38100" dir="2700000" algn="tl">
                                <a:srgbClr val="000000">
                                  <a:alpha val="43137"/>
                                </a:srgbClr>
                              </a:outerShdw>
                            </a:effectLst>
                            <a:latin typeface="Cambria Math" panose="02040503050406030204" pitchFamily="18" charset="0"/>
                          </a:rPr>
                          <m:t>𝑘</m:t>
                        </m:r>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𝑧</m:t>
                        </m:r>
                      </m:sub>
                    </m:sSub>
                    <m:r>
                      <a:rPr lang="sl-SI">
                        <a:solidFill>
                          <a:schemeClr val="bg1"/>
                        </a:solidFill>
                        <a:effectLst>
                          <a:outerShdw blurRad="38100" dist="38100" dir="2700000" algn="tl">
                            <a:srgbClr val="000000">
                              <a:alpha val="43137"/>
                            </a:srgbClr>
                          </a:outerShdw>
                        </a:effectLst>
                        <a:latin typeface="Cambria Math" panose="02040503050406030204" pitchFamily="18" charset="0"/>
                      </a:rPr>
                      <m:t>= </m:t>
                    </m:r>
                    <m:f>
                      <m:fPr>
                        <m:ctrlPr>
                          <a:rPr lang="sl-SI" i="1">
                            <a:solidFill>
                              <a:schemeClr val="bg1"/>
                            </a:solidFill>
                            <a:effectLst>
                              <a:outerShdw blurRad="38100" dist="38100" dir="2700000" algn="tl">
                                <a:srgbClr val="000000">
                                  <a:alpha val="43137"/>
                                </a:srgbClr>
                              </a:outerShdw>
                            </a:effectLst>
                            <a:latin typeface="Cambria Math" panose="02040503050406030204" pitchFamily="18" charset="0"/>
                          </a:rPr>
                        </m:ctrlPr>
                      </m:fPr>
                      <m:num>
                        <m:r>
                          <a:rPr lang="sl-SI" i="1">
                            <a:solidFill>
                              <a:schemeClr val="bg1"/>
                            </a:solidFill>
                            <a:effectLst>
                              <a:outerShdw blurRad="38100" dist="38100" dir="2700000" algn="tl">
                                <a:srgbClr val="000000">
                                  <a:alpha val="43137"/>
                                </a:srgbClr>
                              </a:outerShdw>
                            </a:effectLst>
                            <a:latin typeface="Cambria Math" panose="02040503050406030204" pitchFamily="18" charset="0"/>
                          </a:rPr>
                          <m:t>𝑍𝑀</m:t>
                        </m:r>
                        <m:r>
                          <a:rPr lang="sl-SI" i="1">
                            <a:solidFill>
                              <a:schemeClr val="bg1"/>
                            </a:solidFill>
                            <a:effectLst>
                              <a:outerShdw blurRad="38100" dist="38100" dir="2700000" algn="tl">
                                <a:srgbClr val="000000">
                                  <a:alpha val="43137"/>
                                </a:srgbClr>
                              </a:outerShdw>
                            </a:effectLst>
                            <a:latin typeface="Cambria Math" panose="02040503050406030204" pitchFamily="18" charset="0"/>
                          </a:rPr>
                          <m:t> − </m:t>
                        </m:r>
                        <m:acc>
                          <m:accPr>
                            <m:chr m:val="̿"/>
                            <m:ctrlPr>
                              <a:rPr lang="sl-SI" i="1">
                                <a:solidFill>
                                  <a:schemeClr val="bg1"/>
                                </a:solidFill>
                                <a:effectLst>
                                  <a:outerShdw blurRad="38100" dist="38100" dir="2700000" algn="tl">
                                    <a:srgbClr val="000000">
                                      <a:alpha val="43137"/>
                                    </a:srgbClr>
                                  </a:outerShdw>
                                </a:effectLst>
                                <a:latin typeface="Cambria Math" panose="02040503050406030204" pitchFamily="18" charset="0"/>
                              </a:rPr>
                            </m:ctrlPr>
                          </m:accPr>
                          <m:e>
                            <m:r>
                              <a:rPr lang="sl-SI" i="1">
                                <a:solidFill>
                                  <a:schemeClr val="bg1"/>
                                </a:solidFill>
                                <a:effectLst>
                                  <a:outerShdw blurRad="38100" dist="38100" dir="2700000" algn="tl">
                                    <a:srgbClr val="000000">
                                      <a:alpha val="43137"/>
                                    </a:srgbClr>
                                  </a:outerShdw>
                                </a:effectLst>
                                <a:latin typeface="Cambria Math" panose="02040503050406030204" pitchFamily="18" charset="0"/>
                              </a:rPr>
                              <m:t>𝑥</m:t>
                            </m:r>
                          </m:e>
                        </m:acc>
                      </m:num>
                      <m:den>
                        <m:r>
                          <a:rPr lang="sl-SI" i="1">
                            <a:solidFill>
                              <a:schemeClr val="bg1"/>
                            </a:solidFill>
                            <a:effectLst>
                              <a:outerShdw blurRad="38100" dist="38100" dir="2700000" algn="tl">
                                <a:srgbClr val="000000">
                                  <a:alpha val="43137"/>
                                </a:srgbClr>
                              </a:outerShdw>
                            </a:effectLst>
                            <a:latin typeface="Cambria Math" panose="02040503050406030204" pitchFamily="18" charset="0"/>
                          </a:rPr>
                          <m:t>3</m:t>
                        </m:r>
                        <m:r>
                          <a:rPr lang="sl-SI" i="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sSub>
                          <m:sSub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𝑆</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𝑖</m:t>
                            </m:r>
                          </m:sub>
                        </m:sSub>
                      </m:den>
                    </m:f>
                  </m:oMath>
                </a14:m>
                <a:r>
                  <a:rPr lang="sl-SI" dirty="0">
                    <a:solidFill>
                      <a:schemeClr val="bg1"/>
                    </a:solidFill>
                    <a:effectLst>
                      <a:outerShdw blurRad="38100" dist="38100" dir="2700000" algn="tl">
                        <a:srgbClr val="000000">
                          <a:alpha val="43137"/>
                        </a:srgbClr>
                      </a:outerShdw>
                    </a:effectLst>
                  </a:rPr>
                  <a:t>  		oz.	 	</a:t>
                </a:r>
                <a14:m>
                  <m:oMath xmlns:m="http://schemas.openxmlformats.org/officeDocument/2006/math">
                    <m:sSub>
                      <m:sSubPr>
                        <m:ctrlPr>
                          <a:rPr lang="sl-SI" i="1" smtClean="0">
                            <a:solidFill>
                              <a:schemeClr val="bg1"/>
                            </a:solidFill>
                            <a:effectLst>
                              <a:outerShdw blurRad="38100" dist="38100" dir="2700000" algn="tl">
                                <a:srgbClr val="000000">
                                  <a:alpha val="43137"/>
                                </a:srgbClr>
                              </a:outerShdw>
                            </a:effectLst>
                            <a:latin typeface="Cambria Math" panose="02040503050406030204" pitchFamily="18" charset="0"/>
                          </a:rPr>
                        </m:ctrlPr>
                      </m:sSubPr>
                      <m:e>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𝑃</m:t>
                        </m:r>
                      </m:e>
                      <m:sub>
                        <m:r>
                          <a:rPr lang="sl-SI" b="0" i="1" smtClean="0">
                            <a:solidFill>
                              <a:schemeClr val="bg1"/>
                            </a:solidFill>
                            <a:effectLst>
                              <a:outerShdw blurRad="38100" dist="38100" dir="2700000" algn="tl">
                                <a:srgbClr val="000000">
                                  <a:alpha val="43137"/>
                                </a:srgbClr>
                              </a:outerShdw>
                            </a:effectLst>
                            <a:latin typeface="Cambria Math" panose="02040503050406030204" pitchFamily="18" charset="0"/>
                          </a:rPr>
                          <m:t>𝑝𝑘𝑧</m:t>
                        </m:r>
                      </m:sub>
                    </m:sSub>
                    <m:r>
                      <a:rPr lang="sl-SI" b="0" i="0" smtClean="0">
                        <a:solidFill>
                          <a:schemeClr val="bg1"/>
                        </a:solidFill>
                        <a:effectLst>
                          <a:outerShdw blurRad="38100" dist="38100" dir="2700000" algn="tl">
                            <a:srgbClr val="000000">
                              <a:alpha val="43137"/>
                            </a:srgbClr>
                          </a:outerShdw>
                        </a:effectLst>
                        <a:latin typeface="Cambria Math" panose="02040503050406030204" pitchFamily="18" charset="0"/>
                      </a:rPr>
                      <m:t>=</m:t>
                    </m:r>
                    <m:f>
                      <m:fPr>
                        <m:ctrlPr>
                          <a:rPr lang="sl-SI" i="1">
                            <a:solidFill>
                              <a:schemeClr val="bg1"/>
                            </a:solidFill>
                            <a:effectLst>
                              <a:outerShdw blurRad="38100" dist="38100" dir="2700000" algn="tl">
                                <a:srgbClr val="000000">
                                  <a:alpha val="43137"/>
                                </a:srgbClr>
                              </a:outerShdw>
                            </a:effectLst>
                            <a:latin typeface="Cambria Math" panose="02040503050406030204" pitchFamily="18" charset="0"/>
                          </a:rPr>
                        </m:ctrlPr>
                      </m:fPr>
                      <m:num>
                        <m:r>
                          <a:rPr lang="sl-SI" i="1">
                            <a:solidFill>
                              <a:schemeClr val="bg1"/>
                            </a:solidFill>
                            <a:effectLst>
                              <a:outerShdw blurRad="38100" dist="38100" dir="2700000" algn="tl">
                                <a:srgbClr val="000000">
                                  <a:alpha val="43137"/>
                                </a:srgbClr>
                              </a:outerShdw>
                            </a:effectLst>
                            <a:latin typeface="Cambria Math" panose="02040503050406030204" pitchFamily="18" charset="0"/>
                          </a:rPr>
                          <m:t>𝑍𝑀</m:t>
                        </m:r>
                        <m:r>
                          <a:rPr lang="sl-SI" i="1">
                            <a:solidFill>
                              <a:schemeClr val="bg1"/>
                            </a:solidFill>
                            <a:effectLst>
                              <a:outerShdw blurRad="38100" dist="38100" dir="2700000" algn="tl">
                                <a:srgbClr val="000000">
                                  <a:alpha val="43137"/>
                                </a:srgbClr>
                              </a:outerShdw>
                            </a:effectLst>
                            <a:latin typeface="Cambria Math" panose="02040503050406030204" pitchFamily="18" charset="0"/>
                          </a:rPr>
                          <m:t> − </m:t>
                        </m:r>
                        <m:acc>
                          <m:accPr>
                            <m:chr m:val="̿"/>
                            <m:ctrlPr>
                              <a:rPr lang="sl-SI" i="1">
                                <a:solidFill>
                                  <a:schemeClr val="bg1"/>
                                </a:solidFill>
                                <a:effectLst>
                                  <a:outerShdw blurRad="38100" dist="38100" dir="2700000" algn="tl">
                                    <a:srgbClr val="000000">
                                      <a:alpha val="43137"/>
                                    </a:srgbClr>
                                  </a:outerShdw>
                                </a:effectLst>
                                <a:latin typeface="Cambria Math" panose="02040503050406030204" pitchFamily="18" charset="0"/>
                              </a:rPr>
                            </m:ctrlPr>
                          </m:accPr>
                          <m:e>
                            <m:r>
                              <a:rPr lang="sl-SI" i="1">
                                <a:solidFill>
                                  <a:schemeClr val="bg1"/>
                                </a:solidFill>
                                <a:effectLst>
                                  <a:outerShdw blurRad="38100" dist="38100" dir="2700000" algn="tl">
                                    <a:srgbClr val="000000">
                                      <a:alpha val="43137"/>
                                    </a:srgbClr>
                                  </a:outerShdw>
                                </a:effectLst>
                                <a:latin typeface="Cambria Math" panose="02040503050406030204" pitchFamily="18" charset="0"/>
                              </a:rPr>
                              <m:t>𝑥</m:t>
                            </m:r>
                          </m:e>
                        </m:acc>
                      </m:num>
                      <m:den>
                        <m:r>
                          <a:rPr lang="sl-SI" i="1">
                            <a:solidFill>
                              <a:schemeClr val="bg1"/>
                            </a:solidFill>
                            <a:effectLst>
                              <a:outerShdw blurRad="38100" dist="38100" dir="2700000" algn="tl">
                                <a:srgbClr val="000000">
                                  <a:alpha val="43137"/>
                                </a:srgbClr>
                              </a:outerShdw>
                            </a:effectLst>
                            <a:latin typeface="Cambria Math" panose="02040503050406030204" pitchFamily="18" charset="0"/>
                          </a:rPr>
                          <m:t>3</m:t>
                        </m:r>
                        <m:r>
                          <a:rPr lang="sl-SI" i="1">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sl-SI" i="1" smtClean="0">
                            <a:solidFill>
                              <a:schemeClr val="bg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𝜎</m:t>
                        </m:r>
                      </m:den>
                    </m:f>
                  </m:oMath>
                </a14:m>
                <a:r>
                  <a:rPr lang="sl-SI" dirty="0">
                    <a:solidFill>
                      <a:schemeClr val="bg1"/>
                    </a:solidFill>
                    <a:effectLst>
                      <a:outerShdw blurRad="38100" dist="38100" dir="2700000" algn="tl">
                        <a:srgbClr val="000000">
                          <a:alpha val="43137"/>
                        </a:srgbClr>
                      </a:outerShdw>
                    </a:effectLst>
                  </a:rPr>
                  <a:t>						</a:t>
                </a:r>
                <a:endParaRPr lang="sl-SI" dirty="0">
                  <a:solidFill>
                    <a:schemeClr val="bg1"/>
                  </a:solidFill>
                  <a:effectLst/>
                </a:endParaRPr>
              </a:p>
              <a:p>
                <a:pPr marL="0" indent="0" algn="ctr">
                  <a:buNone/>
                </a:pPr>
                <a:endParaRPr lang="sl-SI" sz="1000" dirty="0">
                  <a:solidFill>
                    <a:schemeClr val="bg1"/>
                  </a:solidFill>
                </a:endParaRPr>
              </a:p>
              <a:p>
                <a:pPr marL="0" indent="0" algn="ctr">
                  <a:buNone/>
                </a:pPr>
                <a:r>
                  <a:rPr lang="sl-SI" dirty="0">
                    <a:solidFill>
                      <a:schemeClr val="bg1"/>
                    </a:solidFill>
                    <a:effectLst/>
                  </a:rPr>
                  <a:t>Pri izračunu upoštevamo vedno manjšo izračunano vrednost </a:t>
                </a:r>
                <a14:m>
                  <m:oMath xmlns:m="http://schemas.openxmlformats.org/officeDocument/2006/math">
                    <m:sSub>
                      <m:sSubPr>
                        <m:ctrlPr>
                          <a:rPr lang="sl-SI" i="1">
                            <a:solidFill>
                              <a:schemeClr val="bg1"/>
                            </a:solidFill>
                            <a:effectLst/>
                            <a:latin typeface="Cambria Math" panose="02040503050406030204" pitchFamily="18" charset="0"/>
                          </a:rPr>
                        </m:ctrlPr>
                      </m:sSubPr>
                      <m:e>
                        <m:r>
                          <a:rPr lang="sl-SI" i="1">
                            <a:solidFill>
                              <a:schemeClr val="bg1"/>
                            </a:solidFill>
                            <a:effectLst/>
                            <a:latin typeface="Cambria Math" panose="02040503050406030204" pitchFamily="18" charset="0"/>
                          </a:rPr>
                          <m:t>𝑐</m:t>
                        </m:r>
                      </m:e>
                      <m:sub>
                        <m:r>
                          <a:rPr lang="sl-SI" b="0" i="1" smtClean="0">
                            <a:solidFill>
                              <a:schemeClr val="bg1"/>
                            </a:solidFill>
                            <a:effectLst/>
                            <a:latin typeface="Cambria Math" panose="02040503050406030204" pitchFamily="18" charset="0"/>
                          </a:rPr>
                          <m:t>𝑝</m:t>
                        </m:r>
                        <m:r>
                          <a:rPr lang="sl-SI" i="1">
                            <a:solidFill>
                              <a:schemeClr val="bg1"/>
                            </a:solidFill>
                            <a:effectLst/>
                            <a:latin typeface="Cambria Math" panose="02040503050406030204" pitchFamily="18" charset="0"/>
                          </a:rPr>
                          <m:t>𝑘</m:t>
                        </m:r>
                      </m:sub>
                    </m:sSub>
                  </m:oMath>
                </a14:m>
                <a:r>
                  <a:rPr lang="sl-SI" dirty="0">
                    <a:solidFill>
                      <a:schemeClr val="bg1"/>
                    </a:solidFill>
                    <a:effectLst/>
                  </a:rPr>
                  <a:t> in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𝑃</m:t>
                        </m:r>
                      </m:e>
                      <m:sub>
                        <m:r>
                          <a:rPr lang="sl-SI" b="0" i="1" smtClean="0">
                            <a:solidFill>
                              <a:schemeClr val="bg1"/>
                            </a:solidFill>
                            <a:effectLst/>
                            <a:latin typeface="Cambria Math" panose="02040503050406030204" pitchFamily="18" charset="0"/>
                          </a:rPr>
                          <m:t>𝑝𝑘</m:t>
                        </m:r>
                      </m:sub>
                    </m:sSub>
                  </m:oMath>
                </a14:m>
                <a:r>
                  <a:rPr lang="sl-SI" dirty="0">
                    <a:solidFill>
                      <a:schemeClr val="bg1"/>
                    </a:solidFill>
                    <a:effectLst/>
                  </a:rPr>
                  <a:t> ter vrednosti sposobnega in stabilnega procesa za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𝑐</m:t>
                        </m:r>
                      </m:e>
                      <m:sub>
                        <m:r>
                          <a:rPr lang="sl-SI" b="0" i="1" smtClean="0">
                            <a:solidFill>
                              <a:schemeClr val="bg1"/>
                            </a:solidFill>
                            <a:effectLst/>
                            <a:latin typeface="Cambria Math" panose="02040503050406030204" pitchFamily="18" charset="0"/>
                          </a:rPr>
                          <m:t>𝑝𝑘</m:t>
                        </m:r>
                      </m:sub>
                    </m:sSub>
                    <m:r>
                      <a:rPr lang="sl-SI" dirty="0">
                        <a:solidFill>
                          <a:schemeClr val="bg1"/>
                        </a:solidFill>
                        <a:ea typeface="Cambria Math" panose="02040503050406030204" pitchFamily="18" charset="0"/>
                      </a:rPr>
                      <m:t>≥</m:t>
                    </m:r>
                  </m:oMath>
                </a14:m>
                <a:r>
                  <a:rPr lang="sl-SI" dirty="0">
                    <a:solidFill>
                      <a:schemeClr val="bg1"/>
                    </a:solidFill>
                    <a:effectLst/>
                  </a:rPr>
                  <a:t> 1,33 in </a:t>
                </a:r>
                <a14:m>
                  <m:oMath xmlns:m="http://schemas.openxmlformats.org/officeDocument/2006/math">
                    <m:sSub>
                      <m:sSubPr>
                        <m:ctrlPr>
                          <a:rPr lang="sl-SI" i="1" smtClean="0">
                            <a:solidFill>
                              <a:schemeClr val="bg1"/>
                            </a:solidFill>
                            <a:effectLst/>
                            <a:latin typeface="Cambria Math" panose="02040503050406030204" pitchFamily="18" charset="0"/>
                          </a:rPr>
                        </m:ctrlPr>
                      </m:sSubPr>
                      <m:e>
                        <m:r>
                          <a:rPr lang="sl-SI" b="0" i="1" smtClean="0">
                            <a:solidFill>
                              <a:schemeClr val="bg1"/>
                            </a:solidFill>
                            <a:effectLst/>
                            <a:latin typeface="Cambria Math" panose="02040503050406030204" pitchFamily="18" charset="0"/>
                          </a:rPr>
                          <m:t>𝑃</m:t>
                        </m:r>
                      </m:e>
                      <m:sub>
                        <m:r>
                          <a:rPr lang="sl-SI" b="0" i="1" smtClean="0">
                            <a:solidFill>
                              <a:schemeClr val="bg1"/>
                            </a:solidFill>
                            <a:effectLst/>
                            <a:latin typeface="Cambria Math" panose="02040503050406030204" pitchFamily="18" charset="0"/>
                          </a:rPr>
                          <m:t>𝑝𝑘</m:t>
                        </m:r>
                      </m:sub>
                    </m:sSub>
                    <m:r>
                      <a:rPr lang="sl-SI" dirty="0">
                        <a:solidFill>
                          <a:schemeClr val="bg1"/>
                        </a:solidFill>
                        <a:ea typeface="Cambria Math" panose="02040503050406030204" pitchFamily="18" charset="0"/>
                      </a:rPr>
                      <m:t>≥</m:t>
                    </m:r>
                  </m:oMath>
                </a14:m>
                <a:r>
                  <a:rPr lang="sl-SI" dirty="0">
                    <a:solidFill>
                      <a:schemeClr val="bg1"/>
                    </a:solidFill>
                    <a:effectLst/>
                  </a:rPr>
                  <a:t> 1,67.</a:t>
                </a:r>
              </a:p>
              <a:p>
                <a:pPr marL="0" indent="0" algn="ctr">
                  <a:buNone/>
                </a:pPr>
                <a:endParaRPr lang="sl-SI" sz="1000" dirty="0">
                  <a:solidFill>
                    <a:schemeClr val="bg1"/>
                  </a:solidFill>
                  <a:effectLst>
                    <a:outerShdw blurRad="38100" dist="38100" dir="2700000" algn="tl">
                      <a:srgbClr val="000000">
                        <a:alpha val="43137"/>
                      </a:srgbClr>
                    </a:outerShdw>
                  </a:effectLst>
                </a:endParaRPr>
              </a:p>
            </p:txBody>
          </p:sp>
        </mc:Choice>
        <mc:Fallback>
          <p:sp>
            <p:nvSpPr>
              <p:cNvPr id="4" name="Označba mesta vsebine 2">
                <a:extLst>
                  <a:ext uri="{FF2B5EF4-FFF2-40B4-BE49-F238E27FC236}">
                    <a16:creationId xmlns:a16="http://schemas.microsoft.com/office/drawing/2014/main" id="{4B5620E7-E39A-4608-AD77-C1584201EA4F}"/>
                  </a:ext>
                </a:extLst>
              </p:cNvPr>
              <p:cNvSpPr>
                <a:spLocks noGrp="1" noRot="1" noChangeAspect="1" noMove="1" noResize="1" noEditPoints="1" noAdjustHandles="1" noChangeArrowheads="1" noChangeShapeType="1" noTextEdit="1"/>
              </p:cNvSpPr>
              <p:nvPr>
                <p:ph idx="1"/>
              </p:nvPr>
            </p:nvSpPr>
            <p:spPr>
              <a:xfrm>
                <a:off x="684211" y="1233996"/>
                <a:ext cx="10901147" cy="5282213"/>
              </a:xfrm>
              <a:blipFill>
                <a:blip r:embed="rId2"/>
                <a:stretch>
                  <a:fillRect l="-559" t="-577" r="-559"/>
                </a:stretch>
              </a:blipFill>
            </p:spPr>
            <p:txBody>
              <a:bodyPr/>
              <a:lstStyle/>
              <a:p>
                <a:r>
                  <a:rPr lang="sl-SI">
                    <a:noFill/>
                  </a:rPr>
                  <a:t> </a:t>
                </a:r>
              </a:p>
            </p:txBody>
          </p:sp>
        </mc:Fallback>
      </mc:AlternateContent>
    </p:spTree>
    <p:extLst>
      <p:ext uri="{BB962C8B-B14F-4D97-AF65-F5344CB8AC3E}">
        <p14:creationId xmlns:p14="http://schemas.microsoft.com/office/powerpoint/2010/main" val="409220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2" y="279317"/>
            <a:ext cx="8534400" cy="1507067"/>
          </a:xfrm>
        </p:spPr>
        <p:txBody>
          <a:bodyPr/>
          <a:lstStyle/>
          <a:p>
            <a:r>
              <a:rPr lang="sl-SI" b="1" dirty="0"/>
              <a:t>FAZE SPC ANALIZE</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786384"/>
            <a:ext cx="9374188" cy="3992979"/>
          </a:xfrm>
        </p:spPr>
        <p:txBody>
          <a:bodyPr anchor="t"/>
          <a:lstStyle/>
          <a:p>
            <a:pPr marL="0" indent="0">
              <a:buNone/>
            </a:pPr>
            <a:r>
              <a:rPr lang="sl-SI" dirty="0">
                <a:solidFill>
                  <a:schemeClr val="bg1"/>
                </a:solidFill>
              </a:rPr>
              <a:t>Faze statističnega upravljanja kakovosti:</a:t>
            </a:r>
          </a:p>
          <a:p>
            <a:pPr marL="0" indent="0">
              <a:buNone/>
            </a:pPr>
            <a:endParaRPr lang="sl-SI" dirty="0">
              <a:solidFill>
                <a:schemeClr val="bg1"/>
              </a:solidFill>
            </a:endParaRPr>
          </a:p>
        </p:txBody>
      </p:sp>
      <p:pic>
        <p:nvPicPr>
          <p:cNvPr id="7" name="Slika 6">
            <a:extLst>
              <a:ext uri="{FF2B5EF4-FFF2-40B4-BE49-F238E27FC236}">
                <a16:creationId xmlns:a16="http://schemas.microsoft.com/office/drawing/2014/main" id="{1BB267C7-954C-4A13-900E-CDA9432AF9EB}"/>
              </a:ext>
            </a:extLst>
          </p:cNvPr>
          <p:cNvPicPr>
            <a:picLocks noChangeAspect="1"/>
          </p:cNvPicPr>
          <p:nvPr/>
        </p:nvPicPr>
        <p:blipFill>
          <a:blip r:embed="rId2"/>
          <a:stretch>
            <a:fillRect/>
          </a:stretch>
        </p:blipFill>
        <p:spPr>
          <a:xfrm>
            <a:off x="684212" y="2480309"/>
            <a:ext cx="9374188" cy="2065057"/>
          </a:xfrm>
          <a:prstGeom prst="rect">
            <a:avLst/>
          </a:prstGeom>
        </p:spPr>
      </p:pic>
    </p:spTree>
    <p:extLst>
      <p:ext uri="{BB962C8B-B14F-4D97-AF65-F5344CB8AC3E}">
        <p14:creationId xmlns:p14="http://schemas.microsoft.com/office/powerpoint/2010/main" val="150920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2" y="279317"/>
            <a:ext cx="8534400" cy="1507067"/>
          </a:xfrm>
        </p:spPr>
        <p:txBody>
          <a:bodyPr/>
          <a:lstStyle/>
          <a:p>
            <a:r>
              <a:rPr lang="sl-SI" b="1" dirty="0"/>
              <a:t>UPORABA STATISTIČNIH METOD</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786384"/>
            <a:ext cx="9374188" cy="3992979"/>
          </a:xfrm>
        </p:spPr>
        <p:txBody>
          <a:bodyPr anchor="t">
            <a:normAutofit lnSpcReduction="10000"/>
          </a:bodyPr>
          <a:lstStyle/>
          <a:p>
            <a:pPr marL="0" indent="0">
              <a:buNone/>
            </a:pPr>
            <a:r>
              <a:rPr lang="sl-SI" dirty="0">
                <a:solidFill>
                  <a:schemeClr val="bg1"/>
                </a:solidFill>
              </a:rPr>
              <a:t>S statističnimi metodami analiziramo </a:t>
            </a:r>
            <a:r>
              <a:rPr lang="sl-SI" dirty="0">
                <a:solidFill>
                  <a:schemeClr val="bg1"/>
                </a:solidFill>
                <a:effectLst>
                  <a:outerShdw blurRad="38100" dist="38100" dir="2700000" algn="tl">
                    <a:srgbClr val="000000">
                      <a:alpha val="43137"/>
                    </a:srgbClr>
                  </a:outerShdw>
                </a:effectLst>
              </a:rPr>
              <a:t>slučajnost procesa</a:t>
            </a:r>
            <a:r>
              <a:rPr lang="sl-SI" dirty="0">
                <a:solidFill>
                  <a:schemeClr val="bg1"/>
                </a:solidFill>
              </a:rPr>
              <a:t>, ker:</a:t>
            </a:r>
          </a:p>
          <a:p>
            <a:pPr marL="0" indent="0">
              <a:buNone/>
            </a:pPr>
            <a:endParaRPr lang="sl-SI" dirty="0">
              <a:solidFill>
                <a:schemeClr val="bg1"/>
              </a:solidFill>
            </a:endParaRPr>
          </a:p>
          <a:p>
            <a:r>
              <a:rPr lang="sl-SI" dirty="0">
                <a:solidFill>
                  <a:schemeClr val="bg1"/>
                </a:solidFill>
              </a:rPr>
              <a:t>imamo pri vsakem procesu opraviti z raztrosom podatkov</a:t>
            </a:r>
          </a:p>
          <a:p>
            <a:r>
              <a:rPr lang="sl-SI" dirty="0">
                <a:solidFill>
                  <a:schemeClr val="bg1"/>
                </a:solidFill>
              </a:rPr>
              <a:t>so podatki brez raztrosa napačni podatki, saj v primeru, da ni raztrosa, tudi ni ustreznega statističnega obvladovanja kakovosti</a:t>
            </a:r>
          </a:p>
          <a:p>
            <a:r>
              <a:rPr lang="sl-SI" dirty="0">
                <a:solidFill>
                  <a:schemeClr val="bg1"/>
                </a:solidFill>
              </a:rPr>
              <a:t>brez statističnih analiz upravljanje kakovosti ni učinkovito</a:t>
            </a:r>
          </a:p>
          <a:p>
            <a:r>
              <a:rPr lang="sl-SI" dirty="0">
                <a:solidFill>
                  <a:schemeClr val="bg1"/>
                </a:solidFill>
              </a:rPr>
              <a:t>se kakovost začne in konča s kontrolnimi kartami</a:t>
            </a:r>
          </a:p>
          <a:p>
            <a:r>
              <a:rPr lang="sl-SI" dirty="0">
                <a:solidFill>
                  <a:schemeClr val="bg1"/>
                </a:solidFill>
              </a:rPr>
              <a:t>je velik % vseh težav podjetja rešiti z uporabo statističnih metod</a:t>
            </a:r>
          </a:p>
          <a:p>
            <a:r>
              <a:rPr lang="sl-SI" dirty="0">
                <a:solidFill>
                  <a:schemeClr val="bg1"/>
                </a:solidFill>
              </a:rPr>
              <a:t>morajo inženirji pri svojem delu imeti smisel za statistiko ter tudi poznati statistične metode</a:t>
            </a:r>
          </a:p>
          <a:p>
            <a:pPr marL="0" indent="0">
              <a:buNone/>
            </a:pPr>
            <a:endParaRPr lang="sl-SI" dirty="0">
              <a:solidFill>
                <a:schemeClr val="bg1"/>
              </a:solidFill>
            </a:endParaRPr>
          </a:p>
        </p:txBody>
      </p:sp>
    </p:spTree>
    <p:extLst>
      <p:ext uri="{BB962C8B-B14F-4D97-AF65-F5344CB8AC3E}">
        <p14:creationId xmlns:p14="http://schemas.microsoft.com/office/powerpoint/2010/main" val="1523156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9374187" cy="1507067"/>
          </a:xfrm>
        </p:spPr>
        <p:txBody>
          <a:bodyPr/>
          <a:lstStyle/>
          <a:p>
            <a:r>
              <a:rPr lang="sl-SI" b="1" dirty="0"/>
              <a:t>KORISTI Uporabe STATISTIČNIH METOD</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786384"/>
            <a:ext cx="9374188" cy="3992979"/>
          </a:xfrm>
        </p:spPr>
        <p:txBody>
          <a:bodyPr anchor="t">
            <a:normAutofit lnSpcReduction="10000"/>
          </a:bodyPr>
          <a:lstStyle/>
          <a:p>
            <a:pPr marL="0" indent="0">
              <a:buNone/>
            </a:pPr>
            <a:r>
              <a:rPr lang="sl-SI" dirty="0">
                <a:solidFill>
                  <a:schemeClr val="bg1"/>
                </a:solidFill>
              </a:rPr>
              <a:t>Koristi najdemo v:</a:t>
            </a:r>
          </a:p>
          <a:p>
            <a:pPr marL="0" indent="0">
              <a:buNone/>
            </a:pPr>
            <a:endParaRPr lang="sl-SI" dirty="0">
              <a:solidFill>
                <a:schemeClr val="bg1"/>
              </a:solidFill>
            </a:endParaRPr>
          </a:p>
          <a:p>
            <a:r>
              <a:rPr lang="sl-SI" dirty="0">
                <a:solidFill>
                  <a:schemeClr val="bg1"/>
                </a:solidFill>
              </a:rPr>
              <a:t>znižanju stroškov z znižanjem izmeta, popravil,…</a:t>
            </a:r>
          </a:p>
          <a:p>
            <a:r>
              <a:rPr lang="sl-SI" dirty="0">
                <a:solidFill>
                  <a:schemeClr val="bg1"/>
                </a:solidFill>
              </a:rPr>
              <a:t>zmanjšanju motenj in izpadov v proizvodnji</a:t>
            </a:r>
          </a:p>
          <a:p>
            <a:r>
              <a:rPr lang="sl-SI" dirty="0">
                <a:solidFill>
                  <a:schemeClr val="bg1"/>
                </a:solidFill>
              </a:rPr>
              <a:t>prihranku na času</a:t>
            </a:r>
          </a:p>
          <a:p>
            <a:r>
              <a:rPr lang="sl-SI" dirty="0">
                <a:solidFill>
                  <a:schemeClr val="bg1"/>
                </a:solidFill>
              </a:rPr>
              <a:t>izboljšanju delovanja procesov skozi preverjanje</a:t>
            </a:r>
          </a:p>
          <a:p>
            <a:r>
              <a:rPr lang="sl-SI" dirty="0">
                <a:solidFill>
                  <a:schemeClr val="bg1"/>
                </a:solidFill>
              </a:rPr>
              <a:t>povečanju zmogljivosti</a:t>
            </a:r>
          </a:p>
          <a:p>
            <a:r>
              <a:rPr lang="sl-SI" dirty="0">
                <a:solidFill>
                  <a:schemeClr val="bg1"/>
                </a:solidFill>
              </a:rPr>
              <a:t>večji vključenosti zaposlenih, kar vodi v motivacijo za kakovost</a:t>
            </a:r>
          </a:p>
          <a:p>
            <a:r>
              <a:rPr lang="sl-SI" dirty="0">
                <a:solidFill>
                  <a:schemeClr val="bg1"/>
                </a:solidFill>
              </a:rPr>
              <a:t>manjšem deležu reklamacij</a:t>
            </a:r>
          </a:p>
          <a:p>
            <a:pPr marL="0" indent="0">
              <a:buNone/>
            </a:pPr>
            <a:endParaRPr lang="sl-SI" dirty="0">
              <a:solidFill>
                <a:schemeClr val="bg1"/>
              </a:solidFill>
            </a:endParaRPr>
          </a:p>
        </p:txBody>
      </p:sp>
    </p:spTree>
    <p:extLst>
      <p:ext uri="{BB962C8B-B14F-4D97-AF65-F5344CB8AC3E}">
        <p14:creationId xmlns:p14="http://schemas.microsoft.com/office/powerpoint/2010/main" val="135966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9374187" cy="1507067"/>
          </a:xfrm>
        </p:spPr>
        <p:txBody>
          <a:bodyPr/>
          <a:lstStyle/>
          <a:p>
            <a:r>
              <a:rPr lang="sl-SI" b="1" dirty="0"/>
              <a:t>KAJ JE SPC?</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786384"/>
            <a:ext cx="9374188" cy="4348086"/>
          </a:xfrm>
        </p:spPr>
        <p:txBody>
          <a:bodyPr anchor="t">
            <a:normAutofit/>
          </a:bodyPr>
          <a:lstStyle/>
          <a:p>
            <a:pPr marL="0" indent="0">
              <a:buNone/>
            </a:pPr>
            <a:r>
              <a:rPr lang="sl-SI" dirty="0">
                <a:solidFill>
                  <a:schemeClr val="bg1"/>
                </a:solidFill>
              </a:rPr>
              <a:t>Osnovni namen statističnega nadzora procesa je preprečiti proizvajanje neustreznega proizvoda z nudenjem informacij, ki so zelo koristne za spoznavanje velikosti in vzrokov variabilnosti ter so uporabne za pravilno odločanje o vrstah potrebnih izboljšav</a:t>
            </a:r>
          </a:p>
          <a:p>
            <a:endParaRPr lang="sl-SI" dirty="0">
              <a:solidFill>
                <a:schemeClr val="bg1"/>
              </a:solidFill>
            </a:endParaRPr>
          </a:p>
          <a:p>
            <a:pPr marL="0" indent="0">
              <a:buNone/>
            </a:pPr>
            <a:r>
              <a:rPr lang="sl-SI" dirty="0">
                <a:solidFill>
                  <a:schemeClr val="bg1"/>
                </a:solidFill>
              </a:rPr>
              <a:t>Razlikujemo dve osnovni skupini orodij statističnega nadzora procesa:</a:t>
            </a:r>
          </a:p>
          <a:p>
            <a:pPr lvl="1"/>
            <a:r>
              <a:rPr lang="sl-SI" dirty="0">
                <a:solidFill>
                  <a:schemeClr val="bg1"/>
                </a:solidFill>
              </a:rPr>
              <a:t>orodja za preučevanje sposobnosti stroja ali procesa</a:t>
            </a:r>
          </a:p>
          <a:p>
            <a:pPr lvl="1"/>
            <a:r>
              <a:rPr lang="sl-SI" dirty="0">
                <a:solidFill>
                  <a:schemeClr val="bg1"/>
                </a:solidFill>
              </a:rPr>
              <a:t>kontrolne karte</a:t>
            </a:r>
          </a:p>
          <a:p>
            <a:pPr marL="0" indent="0">
              <a:buNone/>
            </a:pPr>
            <a:endParaRPr lang="sl-SI" dirty="0">
              <a:solidFill>
                <a:schemeClr val="bg1"/>
              </a:solidFill>
            </a:endParaRPr>
          </a:p>
          <a:p>
            <a:pPr marL="0" indent="0" algn="ctr">
              <a:spcBef>
                <a:spcPts val="0"/>
              </a:spcBef>
              <a:spcAft>
                <a:spcPts val="0"/>
              </a:spcAft>
              <a:buNone/>
            </a:pPr>
            <a:r>
              <a:rPr lang="sl-SI" dirty="0">
                <a:solidFill>
                  <a:schemeClr val="bg1"/>
                </a:solidFill>
                <a:effectLst>
                  <a:outerShdw blurRad="38100" dist="38100" dir="2700000" algn="tl">
                    <a:srgbClr val="000000">
                      <a:alpha val="43137"/>
                    </a:srgbClr>
                  </a:outerShdw>
                </a:effectLst>
              </a:rPr>
              <a:t>Cilj SPC metode je prepoznati poslabšanje v začetni fazi – </a:t>
            </a:r>
          </a:p>
          <a:p>
            <a:pPr marL="0" indent="0" algn="ctr">
              <a:spcBef>
                <a:spcPts val="0"/>
              </a:spcBef>
              <a:spcAft>
                <a:spcPts val="0"/>
              </a:spcAft>
              <a:buNone/>
            </a:pPr>
            <a:r>
              <a:rPr lang="sl-SI" dirty="0">
                <a:solidFill>
                  <a:schemeClr val="bg1"/>
                </a:solidFill>
                <a:effectLst>
                  <a:outerShdw blurRad="38100" dist="38100" dir="2700000" algn="tl">
                    <a:srgbClr val="000000">
                      <a:alpha val="43137"/>
                    </a:srgbClr>
                  </a:outerShdw>
                </a:effectLst>
              </a:rPr>
              <a:t>preventivno preprečevanje problematik s spremljanjem trendov.</a:t>
            </a:r>
          </a:p>
          <a:p>
            <a:pPr marL="0" indent="0">
              <a:buNone/>
            </a:pPr>
            <a:endParaRPr lang="sl-SI" dirty="0">
              <a:solidFill>
                <a:schemeClr val="bg1"/>
              </a:solidFill>
            </a:endParaRPr>
          </a:p>
        </p:txBody>
      </p:sp>
    </p:spTree>
    <p:extLst>
      <p:ext uri="{BB962C8B-B14F-4D97-AF65-F5344CB8AC3E}">
        <p14:creationId xmlns:p14="http://schemas.microsoft.com/office/powerpoint/2010/main" val="3120612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9871339" cy="1507067"/>
          </a:xfrm>
        </p:spPr>
        <p:txBody>
          <a:bodyPr/>
          <a:lstStyle/>
          <a:p>
            <a:r>
              <a:rPr lang="sl-SI" b="1" dirty="0"/>
              <a:t>Pogoji za uporabo statističnih metod</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786384"/>
            <a:ext cx="9871338" cy="3992979"/>
          </a:xfrm>
        </p:spPr>
        <p:txBody>
          <a:bodyPr anchor="t">
            <a:normAutofit/>
          </a:bodyPr>
          <a:lstStyle/>
          <a:p>
            <a:r>
              <a:rPr lang="sl-SI" dirty="0">
                <a:solidFill>
                  <a:schemeClr val="bg1"/>
                </a:solidFill>
              </a:rPr>
              <a:t>baza podatkov – statistiko težko izvajamo na kosovni proizvodnji</a:t>
            </a:r>
          </a:p>
          <a:p>
            <a:r>
              <a:rPr lang="sl-SI" dirty="0">
                <a:solidFill>
                  <a:schemeClr val="bg1"/>
                </a:solidFill>
              </a:rPr>
              <a:t>primerljivost podatkov – primerjamo lahko le podatke </a:t>
            </a:r>
            <a:r>
              <a:rPr lang="sl-SI" u="sng" dirty="0">
                <a:solidFill>
                  <a:schemeClr val="bg1"/>
                </a:solidFill>
                <a:effectLst>
                  <a:outerShdw blurRad="38100" dist="38100" dir="2700000" algn="tl">
                    <a:srgbClr val="000000">
                      <a:alpha val="43137"/>
                    </a:srgbClr>
                  </a:outerShdw>
                </a:effectLst>
              </a:rPr>
              <a:t>iste</a:t>
            </a:r>
            <a:r>
              <a:rPr lang="sl-SI" dirty="0">
                <a:solidFill>
                  <a:schemeClr val="bg1"/>
                </a:solidFill>
              </a:rPr>
              <a:t> vrste</a:t>
            </a:r>
          </a:p>
          <a:p>
            <a:r>
              <a:rPr lang="sl-SI" dirty="0">
                <a:solidFill>
                  <a:schemeClr val="bg1"/>
                </a:solidFill>
              </a:rPr>
              <a:t>izbira primerne metode za uporabo statistike</a:t>
            </a:r>
          </a:p>
          <a:p>
            <a:r>
              <a:rPr lang="sl-SI" dirty="0">
                <a:solidFill>
                  <a:schemeClr val="bg1"/>
                </a:solidFill>
              </a:rPr>
              <a:t>izbrana primerna metoda (ali metode) mora biti odobrena in natančno definirana</a:t>
            </a:r>
          </a:p>
          <a:p>
            <a:r>
              <a:rPr lang="sl-SI" dirty="0">
                <a:solidFill>
                  <a:schemeClr val="bg1"/>
                </a:solidFill>
              </a:rPr>
              <a:t>izbrane metode moramo znati uporabljati</a:t>
            </a:r>
          </a:p>
          <a:p>
            <a:r>
              <a:rPr lang="sl-SI" dirty="0">
                <a:solidFill>
                  <a:schemeClr val="bg1"/>
                </a:solidFill>
              </a:rPr>
              <a:t>potrebno je znati brati rezultate izbranih metod in jih tudi razložiti</a:t>
            </a:r>
          </a:p>
        </p:txBody>
      </p:sp>
    </p:spTree>
    <p:extLst>
      <p:ext uri="{BB962C8B-B14F-4D97-AF65-F5344CB8AC3E}">
        <p14:creationId xmlns:p14="http://schemas.microsoft.com/office/powerpoint/2010/main" val="72321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02CF9B-618C-45F8-B065-E289D1F23530}"/>
              </a:ext>
            </a:extLst>
          </p:cNvPr>
          <p:cNvSpPr>
            <a:spLocks noGrp="1"/>
          </p:cNvSpPr>
          <p:nvPr>
            <p:ph type="title"/>
          </p:nvPr>
        </p:nvSpPr>
        <p:spPr>
          <a:xfrm>
            <a:off x="684211" y="279317"/>
            <a:ext cx="9871339" cy="1507067"/>
          </a:xfrm>
        </p:spPr>
        <p:txBody>
          <a:bodyPr/>
          <a:lstStyle/>
          <a:p>
            <a:r>
              <a:rPr lang="sl-SI" b="1" dirty="0"/>
              <a:t>Pogoji za USPEŠNO REŠITEV PROBLEMA</a:t>
            </a:r>
          </a:p>
        </p:txBody>
      </p:sp>
      <p:sp>
        <p:nvSpPr>
          <p:cNvPr id="4" name="Označba mesta vsebine 2">
            <a:extLst>
              <a:ext uri="{FF2B5EF4-FFF2-40B4-BE49-F238E27FC236}">
                <a16:creationId xmlns:a16="http://schemas.microsoft.com/office/drawing/2014/main" id="{4B5620E7-E39A-4608-AD77-C1584201EA4F}"/>
              </a:ext>
            </a:extLst>
          </p:cNvPr>
          <p:cNvSpPr>
            <a:spLocks noGrp="1"/>
          </p:cNvSpPr>
          <p:nvPr>
            <p:ph idx="1"/>
          </p:nvPr>
        </p:nvSpPr>
        <p:spPr>
          <a:xfrm>
            <a:off x="684212" y="1786384"/>
            <a:ext cx="9871338" cy="4578905"/>
          </a:xfrm>
        </p:spPr>
        <p:txBody>
          <a:bodyPr anchor="t">
            <a:normAutofit/>
          </a:bodyPr>
          <a:lstStyle/>
          <a:p>
            <a:endParaRPr lang="sl-SI" dirty="0">
              <a:solidFill>
                <a:schemeClr val="bg1"/>
              </a:solidFill>
            </a:endParaRPr>
          </a:p>
          <a:p>
            <a:r>
              <a:rPr lang="sl-SI" dirty="0">
                <a:solidFill>
                  <a:schemeClr val="bg1"/>
                </a:solidFill>
              </a:rPr>
              <a:t>le – ta mora realno obstajati</a:t>
            </a:r>
          </a:p>
          <a:p>
            <a:r>
              <a:rPr lang="sl-SI" dirty="0">
                <a:solidFill>
                  <a:schemeClr val="bg1"/>
                </a:solidFill>
              </a:rPr>
              <a:t>znati moramo pristopiti k pravilni rešitvi problema</a:t>
            </a:r>
          </a:p>
          <a:p>
            <a:r>
              <a:rPr lang="sl-SI" dirty="0">
                <a:solidFill>
                  <a:schemeClr val="bg1"/>
                </a:solidFill>
              </a:rPr>
              <a:t>za definicijo mora biti razpoložljivo timsko znanje (</a:t>
            </a:r>
            <a:r>
              <a:rPr lang="sl-SI" dirty="0" err="1">
                <a:solidFill>
                  <a:schemeClr val="bg1"/>
                </a:solidFill>
              </a:rPr>
              <a:t>Ishikawa</a:t>
            </a:r>
            <a:r>
              <a:rPr lang="sl-SI" dirty="0">
                <a:solidFill>
                  <a:schemeClr val="bg1"/>
                </a:solidFill>
              </a:rPr>
              <a:t> diagram, 5x zakaj metoda spraševanja)</a:t>
            </a:r>
          </a:p>
          <a:p>
            <a:r>
              <a:rPr lang="sl-SI" dirty="0">
                <a:solidFill>
                  <a:schemeClr val="bg1"/>
                </a:solidFill>
              </a:rPr>
              <a:t>izpolnjeni morajo biti vsaj minimalni notranji in zunanji pogoji ter zagotovljeni primerni viri</a:t>
            </a:r>
          </a:p>
          <a:p>
            <a:endParaRPr lang="sl-SI" dirty="0">
              <a:solidFill>
                <a:schemeClr val="bg1"/>
              </a:solidFill>
            </a:endParaRPr>
          </a:p>
          <a:p>
            <a:pPr marL="0" indent="0" algn="ctr">
              <a:buNone/>
            </a:pPr>
            <a:r>
              <a:rPr lang="sl-SI" dirty="0">
                <a:solidFill>
                  <a:schemeClr val="bg1"/>
                </a:solidFill>
                <a:effectLst>
                  <a:outerShdw blurRad="38100" dist="38100" dir="2700000" algn="tl">
                    <a:srgbClr val="000000">
                      <a:alpha val="43137"/>
                    </a:srgbClr>
                  </a:outerShdw>
                </a:effectLst>
              </a:rPr>
              <a:t>V primeru konstantnih izdelav brez problematik se je potrebno vprašati ali  sploh potrebujemo statistiko.</a:t>
            </a:r>
          </a:p>
        </p:txBody>
      </p:sp>
    </p:spTree>
    <p:extLst>
      <p:ext uri="{BB962C8B-B14F-4D97-AF65-F5344CB8AC3E}">
        <p14:creationId xmlns:p14="http://schemas.microsoft.com/office/powerpoint/2010/main" val="2410698139"/>
      </p:ext>
    </p:extLst>
  </p:cSld>
  <p:clrMapOvr>
    <a:masterClrMapping/>
  </p:clrMapOvr>
</p:sld>
</file>

<file path=ppt/theme/theme1.xml><?xml version="1.0" encoding="utf-8"?>
<a:theme xmlns:a="http://schemas.openxmlformats.org/drawingml/2006/main" name="Rezina">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873</TotalTime>
  <Words>1794</Words>
  <Application>Microsoft Office PowerPoint</Application>
  <PresentationFormat>Širokozaslonsko</PresentationFormat>
  <Paragraphs>272</Paragraphs>
  <Slides>33</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33</vt:i4>
      </vt:variant>
    </vt:vector>
  </HeadingPairs>
  <TitlesOfParts>
    <vt:vector size="37" baseType="lpstr">
      <vt:lpstr>Cambria Math</vt:lpstr>
      <vt:lpstr>Century Gothic</vt:lpstr>
      <vt:lpstr>Wingdings 3</vt:lpstr>
      <vt:lpstr>Rezina</vt:lpstr>
      <vt:lpstr>SPC (Statistical Process Control)  Statistično obvladovanje procesov  Povzetek izobraževanja g. Branislava Čergića</vt:lpstr>
      <vt:lpstr>IZOBRAŽEVANJE</vt:lpstr>
      <vt:lpstr>NAMEN SPC ANALIZE</vt:lpstr>
      <vt:lpstr>FAZE SPC ANALIZE</vt:lpstr>
      <vt:lpstr>UPORABA STATISTIČNIH METOD</vt:lpstr>
      <vt:lpstr>KORISTI Uporabe STATISTIČNIH METOD</vt:lpstr>
      <vt:lpstr>KAJ JE SPC?</vt:lpstr>
      <vt:lpstr>Pogoji za uporabo statističnih metod</vt:lpstr>
      <vt:lpstr>Pogoji za USPEŠNO REŠITEV PROBLEMA</vt:lpstr>
      <vt:lpstr>Osnove razumevanja metode spc</vt:lpstr>
      <vt:lpstr>ODKRIVANJE NAPAK</vt:lpstr>
      <vt:lpstr>PREVENTIVA</vt:lpstr>
      <vt:lpstr>PREDNOSTI SPC kot preventivno orodje</vt:lpstr>
      <vt:lpstr>IZBOLJŠEVANJE PROCESOV</vt:lpstr>
      <vt:lpstr>IZBOLJŠEVANJE PROCESOV</vt:lpstr>
      <vt:lpstr>IZBOLJŠEVANJE PROCESOV</vt:lpstr>
      <vt:lpstr>IZBOLJŠEVANJE PROCESOV</vt:lpstr>
      <vt:lpstr>Variacije procesa</vt:lpstr>
      <vt:lpstr>Variacije procesa – naravni vzroki</vt:lpstr>
      <vt:lpstr>Variacije procesa – POSEBNI vzroki</vt:lpstr>
      <vt:lpstr>STATISTIČNA ORODJA IN METODE</vt:lpstr>
      <vt:lpstr>STATISTIČNA ORODJA IN METODE</vt:lpstr>
      <vt:lpstr>STATISTIČNA ORODJA IN METODE</vt:lpstr>
      <vt:lpstr>STATISTIČNA ORODJA IN METODE</vt:lpstr>
      <vt:lpstr>PORAZDELITEV PROCESA</vt:lpstr>
      <vt:lpstr>PORAZDELITEV PROCESA</vt:lpstr>
      <vt:lpstr>Sposobnost in stabilnost procesa</vt:lpstr>
      <vt:lpstr>Sposobnost in stabilnost procesa</vt:lpstr>
      <vt:lpstr>Sposobnost in stabilnost procesa</vt:lpstr>
      <vt:lpstr>ZAČASNA SPOSOBNOST PROCESA</vt:lpstr>
      <vt:lpstr>Sposobnost in stabilnost stroja</vt:lpstr>
      <vt:lpstr>Sposobnost in stabilnost STROJA</vt:lpstr>
      <vt:lpstr>PROCESI Z ENOSTRANSKO TOLERANCO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SPC (Statistical Process Control)  Statistično obvladovanje procesov  Povzetek izobraževanja g. Branislava Čergića</dc:title>
  <dc:creator>Mateja Hočevar</dc:creator>
  <cp:lastModifiedBy>Mateja Hočevar</cp:lastModifiedBy>
  <cp:revision>43</cp:revision>
  <dcterms:created xsi:type="dcterms:W3CDTF">2017-11-24T08:20:31Z</dcterms:created>
  <dcterms:modified xsi:type="dcterms:W3CDTF">2017-12-08T15:34:20Z</dcterms:modified>
</cp:coreProperties>
</file>